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62" r:id="rId2"/>
    <p:sldId id="263" r:id="rId3"/>
    <p:sldId id="270" r:id="rId4"/>
    <p:sldId id="264" r:id="rId5"/>
    <p:sldId id="265" r:id="rId6"/>
    <p:sldId id="268" r:id="rId7"/>
    <p:sldId id="269" r:id="rId8"/>
    <p:sldId id="271" r:id="rId9"/>
    <p:sldId id="266" r:id="rId10"/>
  </p:sldIdLst>
  <p:sldSz cx="6858000" cy="9144000" type="screen4x3"/>
  <p:notesSz cx="7104063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5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525" autoAdjust="0"/>
    <p:restoredTop sz="90645" autoAdjust="0"/>
  </p:normalViewPr>
  <p:slideViewPr>
    <p:cSldViewPr>
      <p:cViewPr varScale="1">
        <p:scale>
          <a:sx n="71" d="100"/>
          <a:sy n="71" d="100"/>
        </p:scale>
        <p:origin x="-1554" y="-10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-2994" y="-96"/>
      </p:cViewPr>
      <p:guideLst>
        <p:guide orient="horz" pos="3225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78046" cy="512379"/>
          </a:xfrm>
          <a:prstGeom prst="rect">
            <a:avLst/>
          </a:prstGeom>
        </p:spPr>
        <p:txBody>
          <a:bodyPr vert="horz" lIns="93748" tIns="46874" rIns="93748" bIns="46874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024381" y="2"/>
            <a:ext cx="3078046" cy="512379"/>
          </a:xfrm>
          <a:prstGeom prst="rect">
            <a:avLst/>
          </a:prstGeom>
        </p:spPr>
        <p:txBody>
          <a:bodyPr vert="horz" lIns="93748" tIns="46874" rIns="93748" bIns="46874" rtlCol="0"/>
          <a:lstStyle>
            <a:lvl1pPr algn="r">
              <a:defRPr sz="1200"/>
            </a:lvl1pPr>
          </a:lstStyle>
          <a:p>
            <a:fld id="{D6E4F661-F0E0-4355-96CB-CA0DECD54DBB}" type="datetimeFigureOut">
              <a:rPr lang="ru-RU" smtClean="0"/>
              <a:t>25.05.2018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720613"/>
            <a:ext cx="3078046" cy="512379"/>
          </a:xfrm>
          <a:prstGeom prst="rect">
            <a:avLst/>
          </a:prstGeom>
        </p:spPr>
        <p:txBody>
          <a:bodyPr vert="horz" lIns="93748" tIns="46874" rIns="93748" bIns="46874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024381" y="9720613"/>
            <a:ext cx="3078046" cy="512379"/>
          </a:xfrm>
          <a:prstGeom prst="rect">
            <a:avLst/>
          </a:prstGeom>
        </p:spPr>
        <p:txBody>
          <a:bodyPr vert="horz" lIns="93748" tIns="46874" rIns="93748" bIns="46874" rtlCol="0" anchor="b"/>
          <a:lstStyle>
            <a:lvl1pPr algn="r">
              <a:defRPr sz="1200"/>
            </a:lvl1pPr>
          </a:lstStyle>
          <a:p>
            <a:fld id="{CD4F8070-74DE-47D3-9671-3DF24407CE3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09343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78046" cy="512379"/>
          </a:xfrm>
          <a:prstGeom prst="rect">
            <a:avLst/>
          </a:prstGeom>
        </p:spPr>
        <p:txBody>
          <a:bodyPr vert="horz" lIns="93748" tIns="46874" rIns="93748" bIns="46874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4381" y="2"/>
            <a:ext cx="3078046" cy="512379"/>
          </a:xfrm>
          <a:prstGeom prst="rect">
            <a:avLst/>
          </a:prstGeom>
        </p:spPr>
        <p:txBody>
          <a:bodyPr vert="horz" lIns="93748" tIns="46874" rIns="93748" bIns="46874" rtlCol="0"/>
          <a:lstStyle>
            <a:lvl1pPr algn="r">
              <a:defRPr sz="1200"/>
            </a:lvl1pPr>
          </a:lstStyle>
          <a:p>
            <a:fld id="{F882A504-E2B1-41AE-98BA-F989A06EA141}" type="datetimeFigureOut">
              <a:rPr lang="ru-RU" smtClean="0"/>
              <a:t>25.05.2018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12963" y="766763"/>
            <a:ext cx="2878137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48" tIns="46874" rIns="93748" bIns="46874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0573" y="4861119"/>
            <a:ext cx="5682923" cy="4606548"/>
          </a:xfrm>
          <a:prstGeom prst="rect">
            <a:avLst/>
          </a:prstGeom>
        </p:spPr>
        <p:txBody>
          <a:bodyPr vert="horz" lIns="93748" tIns="46874" rIns="93748" bIns="4687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720613"/>
            <a:ext cx="3078046" cy="512379"/>
          </a:xfrm>
          <a:prstGeom prst="rect">
            <a:avLst/>
          </a:prstGeom>
        </p:spPr>
        <p:txBody>
          <a:bodyPr vert="horz" lIns="93748" tIns="46874" rIns="93748" bIns="46874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4381" y="9720613"/>
            <a:ext cx="3078046" cy="512379"/>
          </a:xfrm>
          <a:prstGeom prst="rect">
            <a:avLst/>
          </a:prstGeom>
        </p:spPr>
        <p:txBody>
          <a:bodyPr vert="horz" lIns="93748" tIns="46874" rIns="93748" bIns="46874" rtlCol="0" anchor="b"/>
          <a:lstStyle>
            <a:lvl1pPr algn="r">
              <a:defRPr sz="1200"/>
            </a:lvl1pPr>
          </a:lstStyle>
          <a:p>
            <a:fld id="{03F906B6-4752-456E-AA09-57AAF4926BA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8430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12963" y="766763"/>
            <a:ext cx="2878137" cy="3838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06B6-4752-456E-AA09-57AAF4926BAB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1284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12963" y="766763"/>
            <a:ext cx="2878137" cy="3838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06B6-4752-456E-AA09-57AAF4926BAB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5273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12963" y="766763"/>
            <a:ext cx="2878137" cy="3838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06B6-4752-456E-AA09-57AAF4926BAB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7454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12963" y="766763"/>
            <a:ext cx="2878137" cy="3838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06B6-4752-456E-AA09-57AAF4926BAB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3264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12963" y="766763"/>
            <a:ext cx="2878137" cy="3838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06B6-4752-456E-AA09-57AAF4926BAB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78701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12963" y="766763"/>
            <a:ext cx="2878137" cy="3838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06B6-4752-456E-AA09-57AAF4926BAB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6149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12963" y="766763"/>
            <a:ext cx="2878137" cy="3838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06B6-4752-456E-AA09-57AAF4926BAB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2519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12963" y="766763"/>
            <a:ext cx="2878137" cy="3838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06B6-4752-456E-AA09-57AAF4926BAB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85299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12963" y="766763"/>
            <a:ext cx="2878137" cy="3838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06B6-4752-456E-AA09-57AAF4926BAB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1832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16523" y="1828800"/>
            <a:ext cx="6172200" cy="24384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E6F35-F050-4FA6-AA8B-01E75ABC71BE}" type="datetimeFigureOut">
              <a:rPr lang="ru-RU" smtClean="0"/>
              <a:pPr/>
              <a:t>25.05.2018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FEC2-F6BD-49D1-912D-BCCD36B8FE1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028700" y="4442264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E6F35-F050-4FA6-AA8B-01E75ABC71BE}" type="datetimeFigureOut">
              <a:rPr lang="ru-RU" smtClean="0"/>
              <a:pPr/>
              <a:t>25.05.2018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FEC2-F6BD-49D1-912D-BCCD36B8FE1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E6F35-F050-4FA6-AA8B-01E75ABC71BE}" type="datetimeFigureOut">
              <a:rPr lang="ru-RU" smtClean="0"/>
              <a:pPr/>
              <a:t>25.05.2018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FEC2-F6BD-49D1-912D-BCCD36B8FE1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E6F35-F050-4FA6-AA8B-01E75ABC71BE}" type="datetimeFigureOut">
              <a:rPr lang="ru-RU" smtClean="0"/>
              <a:pPr/>
              <a:t>25.05.2018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FEC2-F6BD-49D1-912D-BCCD36B8FE1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0150" y="812800"/>
            <a:ext cx="5314950" cy="24384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00150" y="3343715"/>
            <a:ext cx="5314950" cy="2012949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E6F35-F050-4FA6-AA8B-01E75ABC71BE}" type="datetimeFigureOut">
              <a:rPr lang="ru-RU" smtClean="0"/>
              <a:pPr/>
              <a:t>25.05.2018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943600" y="8555568"/>
            <a:ext cx="571500" cy="486833"/>
          </a:xfrm>
        </p:spPr>
        <p:txBody>
          <a:bodyPr/>
          <a:lstStyle/>
          <a:p>
            <a:fld id="{8921FEC2-F6BD-49D1-912D-BCCD36B8FE1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E6F35-F050-4FA6-AA8B-01E75ABC71BE}" type="datetimeFigureOut">
              <a:rPr lang="ru-RU" smtClean="0"/>
              <a:pPr/>
              <a:t>25.05.2018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FEC2-F6BD-49D1-912D-BCCD36B8FE1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6172200" cy="1524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1001183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483769" y="2046817"/>
            <a:ext cx="3031331" cy="1001183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42900" y="3149601"/>
            <a:ext cx="3030141" cy="5018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3149601"/>
            <a:ext cx="3031331" cy="5018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E6F35-F050-4FA6-AA8B-01E75ABC71BE}" type="datetimeFigureOut">
              <a:rPr lang="ru-RU" smtClean="0"/>
              <a:pPr/>
              <a:t>25.05.2018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FEC2-F6BD-49D1-912D-BCCD36B8FE1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E6F35-F050-4FA6-AA8B-01E75ABC71BE}" type="datetimeFigureOut">
              <a:rPr lang="ru-RU" smtClean="0"/>
              <a:pPr/>
              <a:t>25.05.2018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FEC2-F6BD-49D1-912D-BCCD36B8FE1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E6F35-F050-4FA6-AA8B-01E75ABC71BE}" type="datetimeFigureOut">
              <a:rPr lang="ru-RU" smtClean="0"/>
              <a:pPr/>
              <a:t>25.05.2018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FEC2-F6BD-49D1-912D-BCCD36B8FE1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42900" y="2032001"/>
            <a:ext cx="2256235" cy="6136217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E6F35-F050-4FA6-AA8B-01E75ABC71BE}" type="datetimeFigureOut">
              <a:rPr lang="ru-RU" smtClean="0"/>
              <a:pPr/>
              <a:t>25.05.2018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FEC2-F6BD-49D1-912D-BCCD36B8FE1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812800"/>
            <a:ext cx="4114800" cy="696384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71600" y="2442633"/>
            <a:ext cx="4114800" cy="52832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71600" y="1555716"/>
            <a:ext cx="4114800" cy="707136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E6F35-F050-4FA6-AA8B-01E75ABC71BE}" type="datetimeFigureOut">
              <a:rPr lang="ru-RU" smtClean="0"/>
              <a:pPr/>
              <a:t>25.05.2018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FEC2-F6BD-49D1-912D-BCCD36B8FE1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42900" y="2133600"/>
            <a:ext cx="6172200" cy="62788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342900" y="8555568"/>
            <a:ext cx="1600200" cy="486833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5EE6F35-F050-4FA6-AA8B-01E75ABC71BE}" type="datetimeFigureOut">
              <a:rPr lang="ru-RU" smtClean="0"/>
              <a:pPr/>
              <a:t>25.05.2018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343150" y="8555568"/>
            <a:ext cx="2171700" cy="486833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5943600" y="8555568"/>
            <a:ext cx="571500" cy="486833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921FEC2-F6BD-49D1-912D-BCCD36B8FE1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newsflash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12" Type="http://schemas.openxmlformats.org/officeDocument/2006/relationships/hyperlink" Target="http://wikiredia.ru/wiki/%D0%A4%D0%B0%D0%B9%D0%BB:SPSUACE.png" TargetMode="Externa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gif"/><Relationship Id="rId5" Type="http://schemas.openxmlformats.org/officeDocument/2006/relationships/image" Target="../media/image4.jpeg"/><Relationship Id="rId15" Type="http://schemas.openxmlformats.org/officeDocument/2006/relationships/image" Target="../media/image13.jpg"/><Relationship Id="rId10" Type="http://schemas.openxmlformats.org/officeDocument/2006/relationships/image" Target="../media/image9.gif"/><Relationship Id="rId4" Type="http://schemas.openxmlformats.org/officeDocument/2006/relationships/image" Target="../media/image3.jpeg"/><Relationship Id="rId9" Type="http://schemas.openxmlformats.org/officeDocument/2006/relationships/image" Target="../media/image8.gif"/><Relationship Id="rId1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779174" y="179512"/>
            <a:ext cx="381817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/>
              <a:t>Основные наши партнеры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8" y="101058"/>
            <a:ext cx="2518527" cy="1018682"/>
          </a:xfrm>
          <a:prstGeom prst="rect">
            <a:avLst/>
          </a:prstGeom>
        </p:spPr>
      </p:pic>
      <p:pic>
        <p:nvPicPr>
          <p:cNvPr id="9" name="Picture 8" descr="C:\Documents and Settings\Администратор\Рабочий стол\Для сайта\Партнеры\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1486" y="1371306"/>
            <a:ext cx="2304256" cy="2055994"/>
          </a:xfrm>
          <a:prstGeom prst="rect">
            <a:avLst/>
          </a:prstGeom>
          <a:noFill/>
        </p:spPr>
      </p:pic>
      <p:pic>
        <p:nvPicPr>
          <p:cNvPr id="10" name="Picture 11" descr="C:\Documents and Settings\Администратор\Рабочий стол\Для сайта\Партнеры\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16794" y="1498837"/>
            <a:ext cx="1534256" cy="1534256"/>
          </a:xfrm>
          <a:prstGeom prst="rect">
            <a:avLst/>
          </a:prstGeom>
          <a:noFill/>
        </p:spPr>
      </p:pic>
      <p:pic>
        <p:nvPicPr>
          <p:cNvPr id="11" name="Picture 10" descr="C:\Documents and Settings\Администратор\Рабочий стол\Для сайта\Партнеры\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67080" y="3427300"/>
            <a:ext cx="1461195" cy="1461195"/>
          </a:xfrm>
          <a:prstGeom prst="rect">
            <a:avLst/>
          </a:prstGeom>
          <a:noFill/>
        </p:spPr>
      </p:pic>
      <p:pic>
        <p:nvPicPr>
          <p:cNvPr id="13" name="Picture 28" descr="http://www.stis.ru/templates/img/logo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05" y="4626426"/>
            <a:ext cx="3579900" cy="79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\\serv\Обмен\Семинар с Форте\Наши партнеры слайд1\акма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25631" y="5212610"/>
            <a:ext cx="2325419" cy="968856"/>
          </a:xfrm>
          <a:prstGeom prst="rect">
            <a:avLst/>
          </a:prstGeom>
          <a:noFill/>
        </p:spPr>
      </p:pic>
      <p:pic>
        <p:nvPicPr>
          <p:cNvPr id="15" name="Picture 7" descr="\\serv\Обмен\Семинар с Форте\Наши партнеры сертификаты\РСК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1215" y="6290535"/>
            <a:ext cx="6069835" cy="902098"/>
          </a:xfrm>
          <a:prstGeom prst="rect">
            <a:avLst/>
          </a:prstGeom>
          <a:noFill/>
        </p:spPr>
      </p:pic>
      <p:pic>
        <p:nvPicPr>
          <p:cNvPr id="16" name="Picture 2" descr="\\serv\Обмен\Семинар с Форте\Наши партнеры сертификаты\cityglass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68748" y="5642090"/>
            <a:ext cx="3528464" cy="541578"/>
          </a:xfrm>
          <a:prstGeom prst="rect">
            <a:avLst/>
          </a:prstGeom>
          <a:noFill/>
        </p:spPr>
      </p:pic>
      <p:pic>
        <p:nvPicPr>
          <p:cNvPr id="17" name="Picture 4" descr="\\serv\Обмен\Семинар с Форте\Наши партнеры слайд1\Forte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60647" y="7701350"/>
            <a:ext cx="2275095" cy="1210600"/>
          </a:xfrm>
          <a:prstGeom prst="rect">
            <a:avLst/>
          </a:prstGeom>
          <a:noFill/>
        </p:spPr>
      </p:pic>
      <p:pic>
        <p:nvPicPr>
          <p:cNvPr id="1026" name="Picture 2" descr="SPSUACE.png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872" y="1394140"/>
            <a:ext cx="1683286" cy="265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916" y="7347745"/>
            <a:ext cx="1683286" cy="16832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019" y="7353321"/>
            <a:ext cx="1672134" cy="1672134"/>
          </a:xfrm>
          <a:prstGeom prst="rect">
            <a:avLst/>
          </a:prstGeom>
        </p:spPr>
      </p:pic>
      <p:pic>
        <p:nvPicPr>
          <p:cNvPr id="1028" name="Picture 4" descr="http://wreferat.baza-referat.ru/3_217101788-2971.wpic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95" y="3587988"/>
            <a:ext cx="2205447" cy="7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8" y="101058"/>
            <a:ext cx="2518527" cy="101868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68960" y="101058"/>
            <a:ext cx="3429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Архитектурные, защитные и декоративные пленки </a:t>
            </a:r>
            <a:r>
              <a:rPr lang="en-US" b="1" dirty="0" err="1"/>
              <a:t>Solartek</a:t>
            </a:r>
            <a:r>
              <a:rPr lang="en-US" b="1" dirty="0"/>
              <a:t> </a:t>
            </a:r>
            <a:r>
              <a:rPr lang="ru-RU" b="1" dirty="0"/>
              <a:t>в </a:t>
            </a:r>
            <a:r>
              <a:rPr lang="ru-RU" b="1" dirty="0" err="1"/>
              <a:t>светопрозрачных</a:t>
            </a:r>
            <a:r>
              <a:rPr lang="ru-RU" b="1" dirty="0"/>
              <a:t> конструкциях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417609"/>
            <a:ext cx="6489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      По своим универсальным физическим и механическим характеристикам все типы пленок способны придавать стеклу различные специальные свойства. </a:t>
            </a:r>
            <a:endParaRPr lang="ru-RU" sz="1600" dirty="0"/>
          </a:p>
        </p:txBody>
      </p:sp>
      <p:pic>
        <p:nvPicPr>
          <p:cNvPr id="7" name="Picture 2" descr="\\serv\Обмен\Семинар с Форте\Фасады зданий\P10200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79650" y="2826997"/>
            <a:ext cx="4289710" cy="3157238"/>
          </a:xfrm>
          <a:prstGeom prst="rect">
            <a:avLst/>
          </a:prstGeom>
          <a:noFill/>
        </p:spPr>
      </p:pic>
      <p:pic>
        <p:nvPicPr>
          <p:cNvPr id="8" name="Picture 2" descr="\\serv\Обмен\Семинар с Форте\Фасады зданий\DSC002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0648" y="2353388"/>
            <a:ext cx="3024336" cy="4104456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760" y="6146170"/>
            <a:ext cx="4841125" cy="291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07884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8" y="101058"/>
            <a:ext cx="2518527" cy="10186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12" y="5148064"/>
            <a:ext cx="6198445" cy="38759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87" y="1221546"/>
            <a:ext cx="6237270" cy="37301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89040" y="348789"/>
            <a:ext cx="2531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Наши Объекты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719077499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8" y="101058"/>
            <a:ext cx="2518527" cy="10186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89040" y="348789"/>
            <a:ext cx="2531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Наши Объекты</a:t>
            </a:r>
            <a:endParaRPr lang="ru-RU" sz="2800" b="1" dirty="0"/>
          </a:p>
        </p:txBody>
      </p:sp>
      <p:pic>
        <p:nvPicPr>
          <p:cNvPr id="1026" name="Picture 2" descr="\\serv\Обмен\Коробейников\Сергей\АУРА\АУРА БЦ Лахта (ЛенСпецСМУ)\100_58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2" y="1763688"/>
            <a:ext cx="290044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serv\Обмен\Коробейников\Сергей\АУРА\АУРА БЦ Лахта (ЛенСпецСМУ)\100_586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12" y="5274798"/>
            <a:ext cx="5652628" cy="361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10498" y="1218982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БЦ « Аура»</a:t>
            </a:r>
            <a:endParaRPr lang="ru-RU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8" name="Picture 4" descr="\\serv\Обмен\Коробейников\Сергей\АУРА\АУРА БЦ Лахта (ЛенСпецСМУ)\100_585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609" y="1763688"/>
            <a:ext cx="3143751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386833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8" y="101058"/>
            <a:ext cx="2518527" cy="10186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89040" y="348789"/>
            <a:ext cx="2531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Наши Объекты</a:t>
            </a:r>
            <a:endParaRPr lang="ru-RU" sz="2800" b="1" dirty="0"/>
          </a:p>
        </p:txBody>
      </p:sp>
      <p:pic>
        <p:nvPicPr>
          <p:cNvPr id="2050" name="Picture 2" descr="\\serv\Обмен\Коробейников\Сергей\ФОТО\2015\Мега Самара\IMG_642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" r="-2" b="9569"/>
          <a:stretch/>
        </p:blipFill>
        <p:spPr bwMode="auto">
          <a:xfrm>
            <a:off x="238527" y="2627784"/>
            <a:ext cx="6320502" cy="552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4704" y="1510008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БЦ «Мега Самара»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080788228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72" y="0"/>
            <a:ext cx="2518527" cy="10186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89040" y="348789"/>
            <a:ext cx="2531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Наши Объекты</a:t>
            </a:r>
            <a:endParaRPr lang="ru-RU" sz="2800" b="1" dirty="0"/>
          </a:p>
        </p:txBody>
      </p:sp>
      <p:pic>
        <p:nvPicPr>
          <p:cNvPr id="3076" name="Picture 4" descr="\\serv\Обмен\Трегуб Ю В\ФОТО ОБЪЕКТЫ\ИКЕА Самара 2016г\20160722_115037_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" t="2285" r="-2372" b="12897"/>
          <a:stretch/>
        </p:blipFill>
        <p:spPr bwMode="auto">
          <a:xfrm>
            <a:off x="908720" y="1259632"/>
            <a:ext cx="5153325" cy="753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533800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8" y="101058"/>
            <a:ext cx="2518527" cy="10186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58" y="1547664"/>
            <a:ext cx="6116354" cy="34563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89040" y="348789"/>
            <a:ext cx="2531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Наши Объекты</a:t>
            </a:r>
            <a:endParaRPr lang="ru-RU" sz="2800" b="1" dirty="0"/>
          </a:p>
        </p:txBody>
      </p:sp>
      <p:pic>
        <p:nvPicPr>
          <p:cNvPr id="6" name="Рисунок 5" descr="C:\Users\Трегуб\Desktop\Мои документы\Рекламный материал\Текст для нового сайта Москва 2018г\Наполнение сайта Москва 2018г\Фото декоративная пленка\Дизайн фасадов реклама\3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58" y="5208203"/>
            <a:ext cx="6085273" cy="35402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0351244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212976" y="179512"/>
            <a:ext cx="345813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/>
              <a:t>Декоративные и матовые </a:t>
            </a:r>
            <a:r>
              <a:rPr lang="ru-RU" sz="2200" b="1" dirty="0" smtClean="0">
                <a:latin typeface="Arial Black" pitchFamily="34" charset="0"/>
              </a:rPr>
              <a:t> </a:t>
            </a:r>
            <a:r>
              <a:rPr lang="ru-RU" sz="2200" b="1" dirty="0" smtClean="0"/>
              <a:t>пленки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8" y="101058"/>
            <a:ext cx="2518527" cy="101868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89" y="1259631"/>
            <a:ext cx="5895788" cy="3565627"/>
          </a:xfrm>
          <a:prstGeom prst="rect">
            <a:avLst/>
          </a:prstGeom>
        </p:spPr>
      </p:pic>
      <p:pic>
        <p:nvPicPr>
          <p:cNvPr id="7" name="Picture 2" descr="C:\Users\Коробейников\Desktop\Documents\Арт\кремль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37" y="5220072"/>
            <a:ext cx="6089460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86126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8" y="101058"/>
            <a:ext cx="2518527" cy="10186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68960" y="101058"/>
            <a:ext cx="32358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Архитектурные и </a:t>
            </a:r>
          </a:p>
          <a:p>
            <a:r>
              <a:rPr lang="ru-RU" sz="2400" b="1" dirty="0" smtClean="0"/>
              <a:t>ударостойкие пленки 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6632" y="1187624"/>
            <a:ext cx="655272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b="1" dirty="0" smtClean="0">
                <a:solidFill>
                  <a:srgbClr val="FFFF00"/>
                </a:solidFill>
              </a:rPr>
              <a:t>Эффективность архитектурных пленок и придание стеклу специальных свойств:</a:t>
            </a:r>
          </a:p>
          <a:p>
            <a:pPr lvl="0" algn="just"/>
            <a:r>
              <a:rPr lang="ru-RU" sz="1200" b="1" dirty="0" smtClean="0"/>
              <a:t>1. </a:t>
            </a:r>
            <a:r>
              <a:rPr lang="ru-RU" sz="1200" b="1" i="1" dirty="0" smtClean="0"/>
              <a:t>Высокое отражение солнечного тепла благоприятствует улучшению комфорта в помещении</a:t>
            </a:r>
            <a:r>
              <a:rPr lang="ru-RU" sz="1200" i="1" dirty="0" smtClean="0"/>
              <a:t>. </a:t>
            </a:r>
            <a:r>
              <a:rPr lang="ru-RU" sz="1200" dirty="0" smtClean="0"/>
              <a:t>Тонирующие  пленки с теплоотражающим покрытием решают задачи максимального отражения общей солнечной энергии до 90%. В остеклении используются пленки с </a:t>
            </a:r>
            <a:r>
              <a:rPr lang="en-US" sz="1200" dirty="0" smtClean="0"/>
              <a:t>max</a:t>
            </a:r>
            <a:r>
              <a:rPr lang="ru-RU" sz="1200" dirty="0" smtClean="0"/>
              <a:t>. прохождением видимого света до 75% и с отражением солнечного тепла до 90%. </a:t>
            </a:r>
          </a:p>
          <a:p>
            <a:pPr lvl="0" algn="just"/>
            <a:r>
              <a:rPr lang="ru-RU" sz="1200" b="1" dirty="0" smtClean="0"/>
              <a:t>2. </a:t>
            </a:r>
            <a:r>
              <a:rPr lang="ru-RU" sz="1200" b="1" i="1" dirty="0" smtClean="0"/>
              <a:t>Эффект односторонней видимости.</a:t>
            </a:r>
            <a:r>
              <a:rPr lang="ru-RU" sz="1200" dirty="0" smtClean="0"/>
              <a:t> Зеркальные пленки решают вопросы односторонней видимости при условии разницы освещения, обеспечив полную конфиденциальность (одностороннюю видимость) помещений, находящихся за  стеклянными витринами и сохраняя свободный просмотр изнутри помещений. </a:t>
            </a:r>
          </a:p>
          <a:p>
            <a:pPr lvl="0" algn="just"/>
            <a:r>
              <a:rPr lang="ru-RU" sz="1200" b="1" dirty="0" smtClean="0"/>
              <a:t>3. </a:t>
            </a:r>
            <a:r>
              <a:rPr lang="ru-RU" sz="1200" b="1" i="1" dirty="0" smtClean="0"/>
              <a:t>Конфиденциальность в дневное время</a:t>
            </a:r>
            <a:r>
              <a:rPr lang="ru-RU" sz="1200" dirty="0" smtClean="0"/>
              <a:t> обеспечивается зеркальными пленками и комбинацией зеркальных пленок в два слоя. Полная конфиденциальность, обеспечивается полупрозрачными, матовыми и непрозрачными пленками. </a:t>
            </a:r>
          </a:p>
          <a:p>
            <a:pPr lvl="0" algn="just"/>
            <a:r>
              <a:rPr lang="ru-RU" sz="1200" b="1" dirty="0" smtClean="0"/>
              <a:t>4. </a:t>
            </a:r>
            <a:r>
              <a:rPr lang="ru-RU" sz="1200" b="1" i="1" dirty="0" smtClean="0"/>
              <a:t>Защита здоровья и предметов внутреннего интерьера от УФ лучей </a:t>
            </a:r>
            <a:r>
              <a:rPr lang="ru-RU" sz="1200" b="1" dirty="0" smtClean="0"/>
              <a:t>до 99%</a:t>
            </a:r>
            <a:r>
              <a:rPr lang="ru-RU" sz="1200" dirty="0" smtClean="0"/>
              <a:t>.</a:t>
            </a:r>
          </a:p>
          <a:p>
            <a:pPr lvl="0" algn="just"/>
            <a:r>
              <a:rPr lang="ru-RU" sz="1200" b="1" i="1" dirty="0" smtClean="0"/>
              <a:t>5. Энергосбережение </a:t>
            </a:r>
            <a:r>
              <a:rPr lang="ru-RU" sz="1200" dirty="0" smtClean="0"/>
              <a:t>обеспечивается за счет сокращения затрат на кондиционирование помещений. При этом тепло отражается зеркальными пленками, с магнетронным напылением пленкой</a:t>
            </a:r>
            <a:r>
              <a:rPr lang="en-US" sz="1200" dirty="0" smtClean="0"/>
              <a:t> AIR75</a:t>
            </a:r>
            <a:r>
              <a:rPr lang="ru-RU" sz="1200" dirty="0" smtClean="0"/>
              <a:t> и </a:t>
            </a:r>
            <a:r>
              <a:rPr lang="en-US" sz="1200" dirty="0" smtClean="0"/>
              <a:t>Ultra</a:t>
            </a:r>
            <a:r>
              <a:rPr lang="ru-RU" sz="1200" dirty="0" smtClean="0"/>
              <a:t>.</a:t>
            </a:r>
          </a:p>
          <a:p>
            <a:pPr lvl="0" algn="just"/>
            <a:r>
              <a:rPr lang="ru-RU" sz="1200" b="1" dirty="0" smtClean="0"/>
              <a:t>6. </a:t>
            </a:r>
            <a:r>
              <a:rPr lang="ru-RU" sz="1200" b="1" i="1" dirty="0" smtClean="0"/>
              <a:t>Устранение ослепляющей яркости и бликов </a:t>
            </a:r>
            <a:r>
              <a:rPr lang="ru-RU" sz="1200" dirty="0" smtClean="0"/>
              <a:t>солнечного света внутри помещений.</a:t>
            </a:r>
          </a:p>
          <a:p>
            <a:pPr lvl="0" algn="just"/>
            <a:r>
              <a:rPr lang="ru-RU" sz="1200" b="1" dirty="0" smtClean="0"/>
              <a:t>7. </a:t>
            </a:r>
            <a:r>
              <a:rPr lang="ru-RU" sz="1200" b="1" i="1" dirty="0" smtClean="0"/>
              <a:t>Современная архитектура и дизайн фасадных стеклянных конструкций</a:t>
            </a:r>
            <a:r>
              <a:rPr lang="ru-RU" sz="1200" b="1" dirty="0" smtClean="0"/>
              <a:t>.</a:t>
            </a:r>
            <a:r>
              <a:rPr lang="ru-RU" sz="1200" dirty="0" smtClean="0"/>
              <a:t> Широкий выбор цветовых вариантов архитектурных пленок позволяет придать стеклу престижный вид и современный дизайн.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16632" y="5287381"/>
            <a:ext cx="65527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FFFF00"/>
                </a:solidFill>
                <a:ea typeface="Times New Roman" pitchFamily="18" charset="0"/>
                <a:cs typeface="Times New Roman" pitchFamily="18" charset="0"/>
              </a:rPr>
              <a:t>Эффективность </a:t>
            </a:r>
            <a:r>
              <a:rPr lang="ru-RU" sz="1400" b="1" dirty="0" smtClean="0">
                <a:solidFill>
                  <a:srgbClr val="FFFF00"/>
                </a:solidFill>
                <a:ea typeface="Times New Roman" pitchFamily="18" charset="0"/>
                <a:cs typeface="Times New Roman" pitchFamily="18" charset="0"/>
              </a:rPr>
              <a:t>ударостойких </a:t>
            </a:r>
            <a:r>
              <a:rPr lang="ru-RU" sz="1400" b="1" dirty="0">
                <a:solidFill>
                  <a:srgbClr val="FFFF00"/>
                </a:solidFill>
                <a:ea typeface="Times New Roman" pitchFamily="18" charset="0"/>
                <a:cs typeface="Times New Roman" pitchFamily="18" charset="0"/>
              </a:rPr>
              <a:t>пленок: </a:t>
            </a:r>
            <a:endParaRPr lang="ru-RU" sz="1400" dirty="0">
              <a:solidFill>
                <a:srgbClr val="FFFF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 smtClean="0">
                <a:ea typeface="Times New Roman" pitchFamily="18" charset="0"/>
              </a:rPr>
              <a:t>1</a:t>
            </a:r>
            <a:r>
              <a:rPr lang="ru-RU" sz="1200" b="1" i="1" dirty="0" smtClean="0">
                <a:ea typeface="Times New Roman" pitchFamily="18" charset="0"/>
              </a:rPr>
              <a:t>.Защита </a:t>
            </a:r>
            <a:r>
              <a:rPr lang="ru-RU" sz="1200" b="1" i="1" dirty="0">
                <a:ea typeface="Times New Roman" pitchFamily="18" charset="0"/>
              </a:rPr>
              <a:t>от  хулиганских  действий и вандализма.</a:t>
            </a:r>
            <a:r>
              <a:rPr lang="ru-RU" sz="1200" b="1" dirty="0">
                <a:ea typeface="Times New Roman" pitchFamily="18" charset="0"/>
              </a:rPr>
              <a:t> </a:t>
            </a:r>
            <a:r>
              <a:rPr lang="ru-RU" sz="1200" dirty="0">
                <a:ea typeface="Times New Roman" pitchFamily="18" charset="0"/>
              </a:rPr>
              <a:t>Стекло с установленной пленкой может противостоять</a:t>
            </a:r>
            <a:r>
              <a:rPr lang="ru-RU" sz="1200" i="1" dirty="0">
                <a:ea typeface="Times New Roman" pitchFamily="18" charset="0"/>
              </a:rPr>
              <a:t> </a:t>
            </a:r>
            <a:r>
              <a:rPr lang="ru-RU" sz="1200" dirty="0">
                <a:ea typeface="Times New Roman" pitchFamily="18" charset="0"/>
              </a:rPr>
              <a:t>значительным ударам тяжелых предметов, брошенного камня или бутылки с зажигательной смесью (рекомендуем применять класс защиты </a:t>
            </a:r>
            <a:r>
              <a:rPr lang="ru-RU" sz="1200" dirty="0" smtClean="0">
                <a:ea typeface="Times New Roman" pitchFamily="18" charset="0"/>
              </a:rPr>
              <a:t>Р2А </a:t>
            </a:r>
            <a:r>
              <a:rPr lang="ru-RU" sz="1200" dirty="0">
                <a:ea typeface="Times New Roman" pitchFamily="18" charset="0"/>
              </a:rPr>
              <a:t>– толщина 300мкм, </a:t>
            </a:r>
            <a:r>
              <a:rPr lang="ru-RU" sz="1200" dirty="0" smtClean="0">
                <a:ea typeface="Times New Roman" pitchFamily="18" charset="0"/>
              </a:rPr>
              <a:t>Р3А </a:t>
            </a:r>
            <a:r>
              <a:rPr lang="ru-RU" sz="1200" dirty="0">
                <a:ea typeface="Times New Roman" pitchFamily="18" charset="0"/>
              </a:rPr>
              <a:t>– толщина </a:t>
            </a:r>
            <a:r>
              <a:rPr lang="ru-RU" sz="1200" dirty="0" smtClean="0">
                <a:ea typeface="Times New Roman" pitchFamily="18" charset="0"/>
              </a:rPr>
              <a:t>412мкм)</a:t>
            </a:r>
            <a:endParaRPr lang="ru-RU" sz="12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i="1" dirty="0" smtClean="0">
                <a:ea typeface="Times New Roman" pitchFamily="18" charset="0"/>
              </a:rPr>
              <a:t>2. Защита </a:t>
            </a:r>
            <a:r>
              <a:rPr lang="ru-RU" sz="1200" b="1" i="1" dirty="0">
                <a:ea typeface="Times New Roman" pitchFamily="18" charset="0"/>
              </a:rPr>
              <a:t>от преступных посягательств. </a:t>
            </a:r>
            <a:r>
              <a:rPr lang="ru-RU" sz="1200" dirty="0">
                <a:ea typeface="Times New Roman" pitchFamily="18" charset="0"/>
              </a:rPr>
              <a:t>Ударостойкие пленки устанавливаются на стекла в оконных и витринных проемах для предотвращения или затруднения доступа внутрь помещений.</a:t>
            </a:r>
            <a:endParaRPr lang="ru-RU" sz="12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ea typeface="Times New Roman" pitchFamily="18" charset="0"/>
              </a:rPr>
              <a:t>( рекомендуем применять класс защиты </a:t>
            </a:r>
            <a:r>
              <a:rPr lang="ru-RU" sz="1200" dirty="0" smtClean="0">
                <a:ea typeface="Times New Roman" pitchFamily="18" charset="0"/>
              </a:rPr>
              <a:t>Р3А </a:t>
            </a:r>
            <a:r>
              <a:rPr lang="ru-RU" sz="1200" dirty="0">
                <a:ea typeface="Times New Roman" pitchFamily="18" charset="0"/>
              </a:rPr>
              <a:t>– толщина 412мкм, </a:t>
            </a:r>
            <a:r>
              <a:rPr lang="ru-RU" sz="1200" dirty="0" smtClean="0">
                <a:ea typeface="Times New Roman" pitchFamily="18" charset="0"/>
              </a:rPr>
              <a:t>Р4А </a:t>
            </a:r>
            <a:r>
              <a:rPr lang="ru-RU" sz="1200" dirty="0">
                <a:ea typeface="Times New Roman" pitchFamily="18" charset="0"/>
              </a:rPr>
              <a:t>– толщина </a:t>
            </a:r>
            <a:r>
              <a:rPr lang="ru-RU" sz="1200" dirty="0" smtClean="0">
                <a:ea typeface="Times New Roman" pitchFamily="18" charset="0"/>
              </a:rPr>
              <a:t>600мкм)</a:t>
            </a:r>
            <a:endParaRPr lang="ru-RU" sz="12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i="1" dirty="0" smtClean="0">
                <a:ea typeface="Times New Roman" pitchFamily="18" charset="0"/>
              </a:rPr>
              <a:t>3. Защита </a:t>
            </a:r>
            <a:r>
              <a:rPr lang="ru-RU" sz="1200" b="1" i="1" dirty="0">
                <a:ea typeface="Times New Roman" pitchFamily="18" charset="0"/>
              </a:rPr>
              <a:t>от </a:t>
            </a:r>
            <a:r>
              <a:rPr lang="ru-RU" sz="1200" b="1" i="1" dirty="0" err="1">
                <a:ea typeface="Times New Roman" pitchFamily="18" charset="0"/>
              </a:rPr>
              <a:t>террактов</a:t>
            </a:r>
            <a:r>
              <a:rPr lang="ru-RU" sz="1200" b="1" i="1" dirty="0">
                <a:ea typeface="Times New Roman" pitchFamily="18" charset="0"/>
              </a:rPr>
              <a:t> и техногенных взрывов.</a:t>
            </a:r>
            <a:r>
              <a:rPr lang="ru-RU" sz="1200" b="1" dirty="0">
                <a:ea typeface="Times New Roman" pitchFamily="18" charset="0"/>
              </a:rPr>
              <a:t> </a:t>
            </a:r>
            <a:r>
              <a:rPr lang="ru-RU" sz="1200" dirty="0">
                <a:ea typeface="Times New Roman" pitchFamily="18" charset="0"/>
              </a:rPr>
              <a:t>Установленная пленка превращает стекло во</a:t>
            </a:r>
            <a:r>
              <a:rPr lang="ru-RU" sz="1200" i="1" dirty="0">
                <a:ea typeface="Times New Roman" pitchFamily="18" charset="0"/>
              </a:rPr>
              <a:t> </a:t>
            </a:r>
            <a:r>
              <a:rPr lang="ru-RU" sz="1200" dirty="0" err="1" smtClean="0">
                <a:ea typeface="Times New Roman" pitchFamily="18" charset="0"/>
              </a:rPr>
              <a:t>взрывоударобезопасное</a:t>
            </a:r>
            <a:r>
              <a:rPr lang="ru-RU" sz="1200" dirty="0">
                <a:ea typeface="Times New Roman" pitchFamily="18" charset="0"/>
              </a:rPr>
              <a:t>. Взрывобезопасное стекло устойчивое к воздействию ВУВ, выдерживает единичный взрыв определенного количества взрывчатого вещества и минимизирует образование осколков стекла   </a:t>
            </a:r>
            <a:r>
              <a:rPr lang="ru-RU" sz="1200" dirty="0" smtClean="0">
                <a:ea typeface="Times New Roman" pitchFamily="18" charset="0"/>
              </a:rPr>
              <a:t>(применяется </a:t>
            </a:r>
            <a:r>
              <a:rPr lang="ru-RU" sz="1200" dirty="0">
                <a:ea typeface="Times New Roman" pitchFamily="18" charset="0"/>
              </a:rPr>
              <a:t>класс защиты </a:t>
            </a:r>
            <a:r>
              <a:rPr lang="en-US" sz="1200" dirty="0" smtClean="0">
                <a:ea typeface="Times New Roman" pitchFamily="18" charset="0"/>
              </a:rPr>
              <a:t>SB2(D</a:t>
            </a:r>
            <a:r>
              <a:rPr lang="ru-RU" sz="1200" dirty="0" smtClean="0">
                <a:ea typeface="Times New Roman" pitchFamily="18" charset="0"/>
              </a:rPr>
              <a:t>). </a:t>
            </a:r>
            <a:endParaRPr lang="ru-RU" sz="12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i="1" dirty="0" smtClean="0">
                <a:ea typeface="Times New Roman" pitchFamily="18" charset="0"/>
              </a:rPr>
              <a:t>4. Защита </a:t>
            </a:r>
            <a:r>
              <a:rPr lang="ru-RU" sz="1200" b="1" i="1" dirty="0">
                <a:ea typeface="Times New Roman" pitchFamily="18" charset="0"/>
              </a:rPr>
              <a:t>от осколков стекла. </a:t>
            </a:r>
            <a:r>
              <a:rPr lang="ru-RU" sz="1200" dirty="0">
                <a:ea typeface="Times New Roman" pitchFamily="18" charset="0"/>
              </a:rPr>
              <a:t>Практически любая ударопрочная пленка на стекле выдерживает удары и не разлетается на куски, предотвращая порезы ранения и более трагичный исход</a:t>
            </a:r>
            <a:endParaRPr lang="ru-RU" sz="12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ea typeface="Times New Roman" pitchFamily="18" charset="0"/>
              </a:rPr>
              <a:t>(выбор защитной пленки и ее толщины зависит от поставленной задачи). </a:t>
            </a:r>
            <a:endParaRPr lang="ru-RU" sz="12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i="1" dirty="0" smtClean="0">
                <a:ea typeface="Times New Roman" pitchFamily="18" charset="0"/>
              </a:rPr>
              <a:t>5. Защита </a:t>
            </a:r>
            <a:r>
              <a:rPr lang="ru-RU" sz="1200" b="1" i="1" dirty="0">
                <a:ea typeface="Times New Roman" pitchFamily="18" charset="0"/>
              </a:rPr>
              <a:t>от ранений  при столкновении человека со стеклом</a:t>
            </a:r>
            <a:r>
              <a:rPr lang="ru-RU" sz="1200" b="1" dirty="0">
                <a:ea typeface="Times New Roman" pitchFamily="18" charset="0"/>
              </a:rPr>
              <a:t> </a:t>
            </a:r>
            <a:r>
              <a:rPr lang="ru-RU" sz="1200" dirty="0">
                <a:ea typeface="Times New Roman" pitchFamily="18" charset="0"/>
              </a:rPr>
              <a:t>(рекомендуем применять класс защиты СМ1- толщина 112мкм,СМ2- 203мкм,СМ3 </a:t>
            </a:r>
            <a:r>
              <a:rPr lang="ru-RU" sz="1200" dirty="0">
                <a:cs typeface="Arial" pitchFamily="34" charset="0"/>
              </a:rPr>
              <a:t>или А2(Р3А) – толщина 412мкм).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276693452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2970</TotalTime>
  <Words>459</Words>
  <Application>Microsoft Office PowerPoint</Application>
  <PresentationFormat>Экран (4:3)</PresentationFormat>
  <Paragraphs>38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SOLARTEK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Коробейников</cp:lastModifiedBy>
  <cp:revision>295</cp:revision>
  <cp:lastPrinted>2015-10-28T09:41:17Z</cp:lastPrinted>
  <dcterms:created xsi:type="dcterms:W3CDTF">2011-04-06T15:00:59Z</dcterms:created>
  <dcterms:modified xsi:type="dcterms:W3CDTF">2018-05-25T10:50:52Z</dcterms:modified>
</cp:coreProperties>
</file>