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</p:sldMasterIdLst>
  <p:notesMasterIdLst>
    <p:notesMasterId r:id="rId31"/>
  </p:notesMasterIdLst>
  <p:handoutMasterIdLst>
    <p:handoutMasterId r:id="rId32"/>
  </p:handoutMasterIdLst>
  <p:sldIdLst>
    <p:sldId id="670" r:id="rId2"/>
    <p:sldId id="992" r:id="rId3"/>
    <p:sldId id="1036" r:id="rId4"/>
    <p:sldId id="905" r:id="rId5"/>
    <p:sldId id="1039" r:id="rId6"/>
    <p:sldId id="751" r:id="rId7"/>
    <p:sldId id="913" r:id="rId8"/>
    <p:sldId id="914" r:id="rId9"/>
    <p:sldId id="572" r:id="rId10"/>
    <p:sldId id="918" r:id="rId11"/>
    <p:sldId id="916" r:id="rId12"/>
    <p:sldId id="1046" r:id="rId13"/>
    <p:sldId id="1047" r:id="rId14"/>
    <p:sldId id="1002" r:id="rId15"/>
    <p:sldId id="910" r:id="rId16"/>
    <p:sldId id="1038" r:id="rId17"/>
    <p:sldId id="1042" r:id="rId18"/>
    <p:sldId id="765" r:id="rId19"/>
    <p:sldId id="770" r:id="rId20"/>
    <p:sldId id="766" r:id="rId21"/>
    <p:sldId id="1043" r:id="rId22"/>
    <p:sldId id="1041" r:id="rId23"/>
    <p:sldId id="1044" r:id="rId24"/>
    <p:sldId id="743" r:id="rId25"/>
    <p:sldId id="1006" r:id="rId26"/>
    <p:sldId id="285" r:id="rId27"/>
    <p:sldId id="1034" r:id="rId28"/>
    <p:sldId id="758" r:id="rId29"/>
    <p:sldId id="697" r:id="rId3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CC"/>
    <a:srgbClr val="CC9900"/>
    <a:srgbClr val="FF0000"/>
    <a:srgbClr val="0033CC"/>
    <a:srgbClr val="FFFF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30" autoAdjust="0"/>
    <p:restoredTop sz="98671" autoAdjust="0"/>
  </p:normalViewPr>
  <p:slideViewPr>
    <p:cSldViewPr>
      <p:cViewPr varScale="1">
        <p:scale>
          <a:sx n="111" d="100"/>
          <a:sy n="111" d="100"/>
        </p:scale>
        <p:origin x="134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sz="1200" b="1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 b="1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sz="1200" b="1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fld id="{A7C68F60-B425-4115-86C0-F92D107B876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5B05E5E2-5BC4-4100-90FF-78C7D6D9A62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669431C-184C-432C-ABF4-358741D7CDE1}" type="slidenum">
              <a:rPr lang="ru-RU" altLang="ru-RU" sz="1200">
                <a:latin typeface="Times New Roman" panose="02020603050405020304" pitchFamily="18" charset="0"/>
              </a:rPr>
              <a:pPr/>
              <a:t>7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549EB5A-375C-46F6-BA23-81D04C8EB27D}" type="slidenum">
              <a:rPr lang="ru-RU" altLang="ru-RU" sz="1200">
                <a:latin typeface="Times New Roman" panose="02020603050405020304" pitchFamily="18" charset="0"/>
              </a:rPr>
              <a:pPr/>
              <a:t>8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0BE51B2-B606-4741-87BF-0895E64CEBB7}" type="slidenum">
              <a:rPr lang="ru-RU" altLang="ru-RU" sz="1200">
                <a:latin typeface="Times New Roman" panose="02020603050405020304" pitchFamily="18" charset="0"/>
              </a:rPr>
              <a:pPr/>
              <a:t>10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584414A-23DD-4D2E-9332-539FDBAA08FC}" type="slidenum">
              <a:rPr lang="ru-RU" altLang="ru-RU" sz="1200">
                <a:latin typeface="Times New Roman" panose="02020603050405020304" pitchFamily="18" charset="0"/>
              </a:rPr>
              <a:pPr/>
              <a:t>11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 b="1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 b="1">
              <a:latin typeface="+mn-lt"/>
            </a:endParaRPr>
          </a:p>
        </p:txBody>
      </p:sp>
      <p:grpSp>
        <p:nvGrpSpPr>
          <p:cNvPr id="6" name="Группа 8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9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sz="2800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sz="2800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6C7A6A95-9749-4CF8-B52C-E9B4545815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6645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 b="1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 b="1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9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sz="2800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sz="2800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18D3EB78-9690-45D6-8E5D-A1BD880B73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8724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6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/>
          </a:p>
        </p:txBody>
      </p:sp>
      <p:sp>
        <p:nvSpPr>
          <p:cNvPr id="6" name="Прямоугольный треугольник 7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/>
          </a:p>
        </p:txBody>
      </p:sp>
      <p:sp>
        <p:nvSpPr>
          <p:cNvPr id="7" name="Полилиния 8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 b="1">
              <a:latin typeface="+mn-lt"/>
            </a:endParaRPr>
          </a:p>
        </p:txBody>
      </p:sp>
      <p:sp>
        <p:nvSpPr>
          <p:cNvPr id="8" name="Полилиния 9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 b="1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F7CF6-C0DA-4983-A055-05100A7788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1870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F3812-8D1A-4668-B8AA-2DAE7F13A061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D868F-DB54-405E-9780-511A9C2677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2201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D4B31-1285-45F8-BA72-FC8E32D4BF7A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DD6EB-729B-402E-8D34-01223F7EDD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733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9" name="Дата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 b="1">
                <a:solidFill>
                  <a:schemeClr val="tx2">
                    <a:shade val="90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 b="1">
                <a:solidFill>
                  <a:schemeClr val="tx2">
                    <a:shade val="90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045C75"/>
                </a:solidFill>
                <a:latin typeface="Times New Roman" panose="02020603050405020304" pitchFamily="18" charset="0"/>
              </a:defRPr>
            </a:lvl1pPr>
          </a:lstStyle>
          <a:p>
            <a:fld id="{DF4607C5-0D1A-4146-A2F6-CCFCCB08938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91809C4-368E-44AB-9FA6-2CA1389719E3}" type="slidenum">
              <a:rPr lang="ru-RU" altLang="ru-RU" sz="1200">
                <a:solidFill>
                  <a:srgbClr val="045C75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ru-RU" altLang="ru-RU" sz="1200">
              <a:solidFill>
                <a:srgbClr val="045C75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1341438"/>
            <a:ext cx="7705725" cy="158273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200" b="1" dirty="0">
                <a:solidFill>
                  <a:srgbClr val="0033CC"/>
                </a:solidFill>
                <a:latin typeface="Times New Roman" pitchFamily="18" charset="0"/>
              </a:rPr>
              <a:t/>
            </a:r>
            <a:br>
              <a:rPr lang="ru-RU" altLang="ru-RU" sz="3200" b="1" dirty="0">
                <a:solidFill>
                  <a:srgbClr val="0033CC"/>
                </a:solidFill>
                <a:latin typeface="Times New Roman" pitchFamily="18" charset="0"/>
              </a:rPr>
            </a:br>
            <a:r>
              <a:rPr lang="ru-RU" altLang="ru-RU" sz="3200" b="1" dirty="0">
                <a:solidFill>
                  <a:srgbClr val="0033CC"/>
                </a:solidFill>
                <a:latin typeface="Times New Roman" pitchFamily="18" charset="0"/>
              </a:rPr>
              <a:t/>
            </a:r>
            <a:br>
              <a:rPr lang="ru-RU" altLang="ru-RU" sz="3200" b="1" dirty="0">
                <a:solidFill>
                  <a:srgbClr val="0033CC"/>
                </a:solidFill>
                <a:latin typeface="Times New Roman" pitchFamily="18" charset="0"/>
              </a:rPr>
            </a:br>
            <a:r>
              <a:rPr lang="ru-RU" altLang="ru-RU" sz="3200" b="1" dirty="0">
                <a:solidFill>
                  <a:srgbClr val="0033CC"/>
                </a:solidFill>
                <a:latin typeface="Times New Roman" pitchFamily="18" charset="0"/>
              </a:rPr>
              <a:t/>
            </a:r>
            <a:br>
              <a:rPr lang="ru-RU" altLang="ru-RU" sz="3200" b="1" dirty="0">
                <a:solidFill>
                  <a:srgbClr val="0033CC"/>
                </a:solidFill>
                <a:latin typeface="Times New Roman" pitchFamily="18" charset="0"/>
              </a:rPr>
            </a:br>
            <a:r>
              <a:rPr lang="ru-RU" altLang="ru-RU" sz="3200" b="1" dirty="0">
                <a:solidFill>
                  <a:srgbClr val="0033CC"/>
                </a:solidFill>
                <a:latin typeface="Times New Roman" pitchFamily="18" charset="0"/>
              </a:rPr>
              <a:t>Новации в требованиях ПБ для фасадных систем</a:t>
            </a:r>
            <a:endParaRPr lang="ru-RU" altLang="ru-RU" sz="2800" b="1" dirty="0">
              <a:solidFill>
                <a:srgbClr val="0033CC"/>
              </a:solidFill>
              <a:latin typeface="+mn-lt"/>
              <a:cs typeface="Arial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23850" y="3429000"/>
            <a:ext cx="8424863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/>
              <a:t>Мешалкин </a:t>
            </a:r>
            <a:r>
              <a:rPr lang="en-US" altLang="ru-RU" sz="1600" b="1"/>
              <a:t> </a:t>
            </a:r>
            <a:r>
              <a:rPr lang="ru-RU" altLang="ru-RU" sz="1600" b="1"/>
              <a:t>Е.А.</a:t>
            </a:r>
          </a:p>
          <a:p>
            <a:pPr algn="ctr" eaLnBrk="1" hangingPunct="1"/>
            <a:r>
              <a:rPr lang="ru-RU" altLang="ru-RU" sz="1600"/>
              <a:t>д.т.н., профессор, академик НАН ПБ, ВАН КБ</a:t>
            </a:r>
          </a:p>
          <a:p>
            <a:pPr algn="ctr" eaLnBrk="1" hangingPunct="1"/>
            <a:r>
              <a:rPr lang="ru-RU" altLang="ru-RU" sz="1600"/>
              <a:t>ген. директор ООО «Гефест групп»</a:t>
            </a:r>
          </a:p>
          <a:p>
            <a:pPr algn="ctr" eaLnBrk="1" hangingPunct="1"/>
            <a:r>
              <a:rPr lang="ru-RU" altLang="ru-RU" sz="1600"/>
              <a:t>Тел.+7 903 6855517, </a:t>
            </a:r>
            <a:r>
              <a:rPr lang="en-US" altLang="ru-RU" sz="1600"/>
              <a:t>meshalkin@gefest.com.ru</a:t>
            </a:r>
            <a:endParaRPr lang="ru-RU" altLang="ru-RU" sz="1600"/>
          </a:p>
          <a:p>
            <a:pPr algn="ctr" eaLnBrk="1" hangingPunct="1"/>
            <a:r>
              <a:rPr lang="ru-RU" altLang="ru-RU" sz="1600" b="1"/>
              <a:t>Болодьян Г.И.</a:t>
            </a:r>
          </a:p>
          <a:p>
            <a:pPr algn="ctr" eaLnBrk="1" hangingPunct="1"/>
            <a:r>
              <a:rPr lang="ru-RU" altLang="ru-RU" sz="1600"/>
              <a:t>к.т.н., вед.науч.сотр. ФГБУ ВНИИПО МЧС России</a:t>
            </a:r>
            <a:endParaRPr lang="en-US" altLang="ru-RU" sz="1600"/>
          </a:p>
          <a:p>
            <a:pPr algn="ctr" eaLnBrk="1" hangingPunct="1"/>
            <a:r>
              <a:rPr lang="en-US" altLang="ru-RU" sz="1600"/>
              <a:t>+7</a:t>
            </a:r>
            <a:r>
              <a:rPr lang="ru-RU" altLang="ru-RU" sz="1600"/>
              <a:t> </a:t>
            </a:r>
            <a:r>
              <a:rPr lang="en-US" altLang="ru-RU" sz="1600"/>
              <a:t>903 </a:t>
            </a:r>
            <a:r>
              <a:rPr lang="ru-RU" altLang="ru-RU" sz="1600"/>
              <a:t> 7249599, </a:t>
            </a:r>
            <a:r>
              <a:rPr lang="en-US" altLang="ru-RU" sz="1600"/>
              <a:t>goll1@mail.ru</a:t>
            </a:r>
            <a:endParaRPr lang="ru-RU" altLang="ru-RU" sz="1600"/>
          </a:p>
          <a:p>
            <a:pPr algn="ctr" eaLnBrk="1" hangingPunct="1"/>
            <a:r>
              <a:rPr lang="ru-RU" altLang="ru-RU" sz="1600" b="1"/>
              <a:t>Злобнова Е.Е.</a:t>
            </a:r>
          </a:p>
          <a:p>
            <a:pPr algn="ctr" eaLnBrk="1" hangingPunct="1"/>
            <a:r>
              <a:rPr lang="ru-RU" altLang="ru-RU" sz="1600"/>
              <a:t>ст.н.с. ФГБУ ВНИИПО МЧС России</a:t>
            </a:r>
          </a:p>
          <a:p>
            <a:pPr algn="ctr" eaLnBrk="1" hangingPunct="1"/>
            <a:r>
              <a:rPr lang="ru-RU" altLang="ru-RU" sz="1600"/>
              <a:t>Тел. +7 905 7600369, </a:t>
            </a:r>
            <a:r>
              <a:rPr lang="en-US" altLang="ru-RU" sz="1600"/>
              <a:t>zelena1978@mail.ru</a:t>
            </a:r>
            <a:endParaRPr lang="ru-RU" altLang="ru-RU" sz="1600"/>
          </a:p>
          <a:p>
            <a:pPr algn="ctr" eaLnBrk="1" hangingPunct="1"/>
            <a:endParaRPr lang="ru-RU" altLang="ru-RU" sz="2000"/>
          </a:p>
        </p:txBody>
      </p:sp>
      <p:pic>
        <p:nvPicPr>
          <p:cNvPr id="922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4450"/>
            <a:ext cx="11525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050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404813"/>
          </a:xfrm>
        </p:spPr>
        <p:txBody>
          <a:bodyPr/>
          <a:lstStyle/>
          <a:p>
            <a:pPr algn="ctr"/>
            <a:r>
              <a:rPr lang="ru-RU" altLang="ru-RU" sz="2000" b="1" smtClean="0">
                <a:latin typeface="Arial" panose="020B0604020202020204" pitchFamily="34" charset="0"/>
              </a:rPr>
              <a:t>Анализ пожарной опасности зданий с ФС (продолжение)</a:t>
            </a:r>
            <a:endParaRPr lang="ru-RU" altLang="ru-RU" sz="20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Rectangle 2051"/>
          <p:cNvSpPr>
            <a:spLocks noGrp="1" noChangeArrowheads="1"/>
          </p:cNvSpPr>
          <p:nvPr>
            <p:ph idx="4294967295"/>
          </p:nvPr>
        </p:nvSpPr>
        <p:spPr>
          <a:xfrm>
            <a:off x="0" y="404813"/>
            <a:ext cx="9144000" cy="6496050"/>
          </a:xfrm>
        </p:spPr>
        <p:txBody>
          <a:bodyPr/>
          <a:lstStyle/>
          <a:p>
            <a:pPr algn="just">
              <a:buFontTx/>
              <a:buNone/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defRPr/>
            </a:pPr>
            <a:r>
              <a:rPr lang="ru-RU" sz="1200" b="1" dirty="0">
                <a:solidFill>
                  <a:srgbClr val="FF0000"/>
                </a:solidFill>
              </a:rPr>
              <a:t>Развитие пожара по фасаду:</a:t>
            </a:r>
            <a:endParaRPr lang="ru-RU" sz="1200" b="1" dirty="0"/>
          </a:p>
          <a:p>
            <a:pPr algn="just">
              <a:defRPr/>
            </a:pPr>
            <a:r>
              <a:rPr lang="ru-RU" sz="1200" dirty="0"/>
              <a:t>пожар, возникший внутри здания, - через разрушенное остекление световых проемов, а также сплошного или ленточного остекления зданий; при этом возможен переход пожара внутрь здания даже через 1-2 этажа выше этажа пожара, что во многом предопределяется стороной пожара (наветренной или подветренной, когда последнее было при пожаре в </a:t>
            </a:r>
            <a:r>
              <a:rPr lang="ru-RU" sz="1200" dirty="0" err="1"/>
              <a:t>г.Красноярске</a:t>
            </a:r>
            <a:r>
              <a:rPr lang="ru-RU" sz="1200" dirty="0"/>
              <a:t>, что не привело к блокированию незадымляемой лестничной клетки типа Н1 и позволило обеспечить своевременную эвакуацию людей из здания) силой и направлением ветровых потоков;</a:t>
            </a:r>
          </a:p>
          <a:p>
            <a:pPr algn="just">
              <a:defRPr/>
            </a:pPr>
            <a:endParaRPr lang="ru-RU" sz="1200" dirty="0"/>
          </a:p>
          <a:p>
            <a:pPr algn="just">
              <a:defRPr/>
            </a:pPr>
            <a:r>
              <a:rPr lang="ru-RU" sz="1200" dirty="0"/>
              <a:t>дополнительным опасным фактором может являться </a:t>
            </a:r>
            <a:r>
              <a:rPr lang="ru-RU" sz="1200" b="1" u="sng" dirty="0">
                <a:solidFill>
                  <a:srgbClr val="3333CC"/>
                </a:solidFill>
              </a:rPr>
              <a:t>попадание продуктов горения в воздухозаборные отверстия систем приточной </a:t>
            </a:r>
            <a:r>
              <a:rPr lang="ru-RU" sz="1200" b="1" u="sng" dirty="0" err="1">
                <a:solidFill>
                  <a:srgbClr val="3333CC"/>
                </a:solidFill>
              </a:rPr>
              <a:t>противодымной</a:t>
            </a:r>
            <a:r>
              <a:rPr lang="ru-RU" sz="1200" b="1" u="sng" dirty="0">
                <a:solidFill>
                  <a:srgbClr val="3333CC"/>
                </a:solidFill>
              </a:rPr>
              <a:t> вентиляции </a:t>
            </a:r>
            <a:r>
              <a:rPr lang="ru-RU" sz="1200" dirty="0"/>
              <a:t>с последующим попаданием ОФП в незадымляемые лестничные клетки типа или шахты лифтов (в </a:t>
            </a:r>
            <a:r>
              <a:rPr lang="ru-RU" sz="1200" dirty="0" err="1"/>
              <a:t>т.ч</a:t>
            </a:r>
            <a:r>
              <a:rPr lang="ru-RU" sz="1200" dirty="0"/>
              <a:t>. предназначенных для транспортирования пожарных подразделений согласно ГОСТ Р 53296-2009), которые допускается размещать на фасадах согласно требованиям СП 60.13330.2016 и СП 7.13130.2013;</a:t>
            </a:r>
          </a:p>
          <a:p>
            <a:pPr algn="just">
              <a:defRPr/>
            </a:pPr>
            <a:endParaRPr lang="ru-RU" sz="1200" dirty="0"/>
          </a:p>
          <a:p>
            <a:pPr algn="just">
              <a:defRPr/>
            </a:pPr>
            <a:r>
              <a:rPr lang="ru-RU" sz="1200" dirty="0"/>
              <a:t>вентилируемое пространство создает дополнительную тягу и способствует распространению пожара внутри фасадной конструкции. Наличие воздушной прослойки до 10-15см по всей высоте здания создает внутри мощный ветровой поток и способствует быстрому распространению пожара не только внутри фасадной конструкции, но и приводит к распространению пожара в помещения, особенно в местах примыкания ФС к проемам;</a:t>
            </a:r>
          </a:p>
          <a:p>
            <a:pPr algn="just">
              <a:defRPr/>
            </a:pPr>
            <a:endParaRPr lang="ru-RU" sz="1200" dirty="0"/>
          </a:p>
          <a:p>
            <a:pPr algn="just">
              <a:defRPr/>
            </a:pPr>
            <a:r>
              <a:rPr lang="ru-RU" sz="1200" dirty="0"/>
              <a:t>при пожаре происходит </a:t>
            </a:r>
            <a:r>
              <a:rPr lang="ru-RU" sz="1200" b="1" dirty="0">
                <a:solidFill>
                  <a:srgbClr val="3333CC"/>
                </a:solidFill>
              </a:rPr>
              <a:t>разрушение несущих и крепежных элементов фасадных систем</a:t>
            </a:r>
            <a:r>
              <a:rPr lang="ru-RU" sz="1200" dirty="0"/>
              <a:t>, в результате чего происходит  обрушение облицовочных конструкций (пример – пожар в Тюмени, 2018г.);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ru-RU" sz="1200" dirty="0"/>
          </a:p>
          <a:p>
            <a:pPr algn="just">
              <a:defRPr/>
            </a:pPr>
            <a:r>
              <a:rPr lang="ru-RU" sz="1200" dirty="0"/>
              <a:t>частичное или прогрессирующее разрушение фасада из-за повреждения несущего каркаса ФС и её крепежных элементов, в результате не только высокотемпературного воздействия, но и </a:t>
            </a:r>
            <a:r>
              <a:rPr lang="ru-RU" sz="1400" dirty="0"/>
              <a:t>от </a:t>
            </a:r>
            <a:r>
              <a:rPr lang="ru-RU" sz="1400" b="1" dirty="0">
                <a:solidFill>
                  <a:srgbClr val="FF0000"/>
                </a:solidFill>
              </a:rPr>
              <a:t>нерасчетных динамических нагрузок при пожаротушении (воздействии интенсивных водяных струй, резкого охлаждения элементов крепления ФС, сброса больших объемов воды при пожаротушении с летательных аппаратов, </a:t>
            </a:r>
            <a:r>
              <a:rPr lang="ru-RU" sz="1400" b="1" dirty="0" err="1">
                <a:solidFill>
                  <a:srgbClr val="FF0000"/>
                </a:solidFill>
              </a:rPr>
              <a:t>опирания</a:t>
            </a:r>
            <a:r>
              <a:rPr lang="ru-RU" sz="1400" b="1" dirty="0">
                <a:solidFill>
                  <a:srgbClr val="FF0000"/>
                </a:solidFill>
              </a:rPr>
              <a:t> пожарных </a:t>
            </a:r>
            <a:r>
              <a:rPr lang="ru-RU" sz="1400" b="1" dirty="0" err="1">
                <a:solidFill>
                  <a:srgbClr val="FF0000"/>
                </a:solidFill>
              </a:rPr>
              <a:t>автолестниц</a:t>
            </a:r>
            <a:r>
              <a:rPr lang="ru-RU" sz="1400" b="1" dirty="0">
                <a:solidFill>
                  <a:srgbClr val="FF0000"/>
                </a:solidFill>
              </a:rPr>
              <a:t>, действий по вскрытию элементов фасада для доступа пожарных и подачи средств пожаротушения </a:t>
            </a:r>
            <a:r>
              <a:rPr lang="ru-RU" sz="1200" dirty="0"/>
              <a:t>и др.) из-за чего происходит  обрушение облицовочных элементов ФС. Кроме того, остаются неизученными вопросы долговечности и ремонтопригодности ФС, особенно в результате резкого изменения ветровых нагрузок и перепада температур, что имеет существенное значение для зданий, где ФС были смонтированы 10-15 лет назад, когда нормативная база для их применению практически отсутствовала.</a:t>
            </a:r>
          </a:p>
          <a:p>
            <a:pPr algn="just">
              <a:buFontTx/>
              <a:buNone/>
              <a:defRPr/>
            </a:pP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  <a:defRPr/>
            </a:pPr>
            <a:endParaRPr lang="ru-RU" altLang="ru-RU" sz="14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  <a:defRPr/>
            </a:pPr>
            <a:endParaRPr lang="ru-RU" altLang="ru-RU" sz="14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  <a:defRPr/>
            </a:pPr>
            <a:endParaRPr lang="ru-RU" altLang="ru-RU" sz="14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  <a:defRPr/>
            </a:pPr>
            <a:endParaRPr lang="ru-RU" altLang="ru-RU" sz="1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  <a:defRPr/>
            </a:pPr>
            <a:r>
              <a:rPr lang="ru-RU" alt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1400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5" name="Номер слайда 5"/>
          <p:cNvSpPr txBox="1">
            <a:spLocks noGrp="1"/>
          </p:cNvSpPr>
          <p:nvPr/>
        </p:nvSpPr>
        <p:spPr>
          <a:xfrm>
            <a:off x="9109075" y="6381750"/>
            <a:ext cx="4445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ru-RU" sz="1200" dirty="0">
                <a:solidFill>
                  <a:schemeClr val="tx2">
                    <a:shade val="9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050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algn="ctr"/>
            <a:r>
              <a:rPr lang="ru-RU" altLang="ru-RU" sz="2000" b="1" smtClean="0">
                <a:latin typeface="Arial" panose="020B0604020202020204" pitchFamily="34" charset="0"/>
              </a:rPr>
              <a:t>Анализ пожарной опасности зданий с ФС (завершение)</a:t>
            </a:r>
            <a:endParaRPr lang="ru-RU" altLang="ru-RU" sz="20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Rectangle 2051"/>
          <p:cNvSpPr>
            <a:spLocks noGrp="1" noChangeArrowheads="1"/>
          </p:cNvSpPr>
          <p:nvPr>
            <p:ph idx="4294967295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 algn="just">
              <a:buFontTx/>
              <a:buNone/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2.     Развитие пожара по фасаду:</a:t>
            </a:r>
          </a:p>
          <a:p>
            <a:pPr algn="just">
              <a:defRPr/>
            </a:pPr>
            <a:endParaRPr lang="ru-RU" sz="1400" dirty="0"/>
          </a:p>
          <a:p>
            <a:pPr algn="just">
              <a:defRPr/>
            </a:pPr>
            <a:r>
              <a:rPr lang="ru-RU" sz="1400" dirty="0"/>
              <a:t>нарушения требований безопасности при устройстве фасадных систем (применение горючих облицовочных материалов, применение горючей гидроизоляции, отсутствие препятствующих распространению горения конструктивных элементов - …), проблемы подачи средств тушения на высоту уже более 50 метров;</a:t>
            </a:r>
          </a:p>
          <a:p>
            <a:pPr algn="just">
              <a:defRPr/>
            </a:pPr>
            <a:endParaRPr lang="ru-RU" sz="1400" dirty="0"/>
          </a:p>
          <a:p>
            <a:pPr algn="just">
              <a:defRPr/>
            </a:pPr>
            <a:r>
              <a:rPr lang="ru-RU" sz="1400" dirty="0"/>
              <a:t>необходимость обеспечить полную эвакуацию людей из здания при условии раннего срабатывания систем пожарной сигнализации и наличия незадымляемых вертикальных коммуникаций (лестничных клеток, пожарных лифтов), однако такие требования предъявляются к зданиям высотой более 28 метров, тогда как более 90% пожаров происходит в зданиях высотой до 5-ти этажей, где и погибает подавляющая часть людей, т.к. противопожарные требования к таким зданиям сведены до минимума, хотя такие здания в стадии капитального ремонта часто подлежат дополнительной тепловой защите;</a:t>
            </a:r>
          </a:p>
          <a:p>
            <a:pPr algn="just">
              <a:defRPr/>
            </a:pPr>
            <a:endParaRPr lang="ru-RU" sz="1400" dirty="0"/>
          </a:p>
          <a:p>
            <a:pPr algn="just">
              <a:defRPr/>
            </a:pPr>
            <a:r>
              <a:rPr lang="ru-RU" sz="1400" dirty="0"/>
              <a:t>при возникновении и развитии крупного пожара внутри здания распространение пожара происходит по горючим материалам в здании, </a:t>
            </a:r>
            <a:r>
              <a:rPr lang="ru-RU" sz="1400" u="sng" dirty="0">
                <a:solidFill>
                  <a:srgbClr val="3333CC"/>
                </a:solidFill>
              </a:rPr>
              <a:t>через отверстия и трещины в местах стыков в строительных конструкциях, деформационные швы (проект ГОСТ -2021 по огнезащите таких швов)  и местах прохода коммуникаций, от воздействия пламени из проемов на наружные горючие материалы фасадной системы. </a:t>
            </a:r>
            <a:r>
              <a:rPr lang="ru-RU" sz="1400" dirty="0"/>
              <a:t>При этом, как правило, в зданиях отсутствуют устройства, препятствующие выходу пожара на фасады и тушению пожара в пределах этажа здания, хотя соответствующие требования предусмотрены ст.59 и ст.117 ФЗ №123 (</a:t>
            </a:r>
            <a:r>
              <a:rPr lang="ru-RU" sz="1400" b="1" dirty="0"/>
              <a:t>АУСП</a:t>
            </a:r>
            <a:r>
              <a:rPr lang="ru-RU" sz="1400" dirty="0"/>
              <a:t>). В действующих сводах правил (СП 50.13330, СП 17 13330, СП 56.13330, СП 109.13330 и др.) требования отражены недостаточно (однако имеются в СП </a:t>
            </a:r>
            <a:r>
              <a:rPr lang="ru-RU" sz="1400" b="1" dirty="0">
                <a:solidFill>
                  <a:srgbClr val="C00000"/>
                </a:solidFill>
              </a:rPr>
              <a:t>477.1325800.2020</a:t>
            </a:r>
            <a:r>
              <a:rPr lang="ru-RU" sz="1400" dirty="0"/>
              <a:t>, дата введения – 30.07.2020г.  - п.7.5.9 – защита фасадного остекления с </a:t>
            </a:r>
            <a:r>
              <a:rPr lang="ru-RU" sz="1400" dirty="0" err="1"/>
              <a:t>дистанц.пуском</a:t>
            </a:r>
            <a:r>
              <a:rPr lang="ru-RU" sz="1400" dirty="0"/>
              <a:t>, 7.5.12 – модульные АУП агрегатного типа на каждые 50м высоты и др.). </a:t>
            </a:r>
            <a:r>
              <a:rPr lang="ru-RU" sz="1400" b="1" dirty="0">
                <a:solidFill>
                  <a:srgbClr val="C00000"/>
                </a:solidFill>
              </a:rPr>
              <a:t>СП 477 внесены в Перечень приказа №1190 по реализации ФЗ №123 (приказ </a:t>
            </a:r>
            <a:r>
              <a:rPr lang="ru-RU" sz="1400" b="1" dirty="0" err="1">
                <a:solidFill>
                  <a:srgbClr val="C00000"/>
                </a:solidFill>
              </a:rPr>
              <a:t>Ростандарта</a:t>
            </a:r>
            <a:r>
              <a:rPr lang="ru-RU" sz="1400" b="1" dirty="0">
                <a:solidFill>
                  <a:srgbClr val="C00000"/>
                </a:solidFill>
              </a:rPr>
              <a:t> от 04.03.2021г. №234).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sz="1400" dirty="0"/>
              <a:t> </a:t>
            </a:r>
          </a:p>
          <a:p>
            <a:pPr algn="just">
              <a:buFontTx/>
              <a:buNone/>
              <a:defRPr/>
            </a:pP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  <a:defRPr/>
            </a:pPr>
            <a:endParaRPr lang="ru-RU" altLang="ru-RU" sz="14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  <a:defRPr/>
            </a:pPr>
            <a:endParaRPr lang="ru-RU" altLang="ru-RU" sz="14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  <a:defRPr/>
            </a:pPr>
            <a:endParaRPr lang="ru-RU" altLang="ru-RU" sz="14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  <a:defRPr/>
            </a:pPr>
            <a:endParaRPr lang="ru-RU" altLang="ru-RU" sz="1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  <a:defRPr/>
            </a:pPr>
            <a:r>
              <a:rPr lang="ru-RU" alt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1400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5" name="Номер слайда 5"/>
          <p:cNvSpPr txBox="1">
            <a:spLocks noGrp="1"/>
          </p:cNvSpPr>
          <p:nvPr/>
        </p:nvSpPr>
        <p:spPr>
          <a:xfrm>
            <a:off x="9109075" y="6381750"/>
            <a:ext cx="4445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ru-RU" sz="1200" dirty="0">
                <a:solidFill>
                  <a:schemeClr val="tx2">
                    <a:shade val="9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333375"/>
          </a:xfrm>
        </p:spPr>
        <p:txBody>
          <a:bodyPr/>
          <a:lstStyle/>
          <a:p>
            <a:pPr algn="ctr"/>
            <a:r>
              <a:rPr lang="ru-RU" altLang="ru-RU" sz="1600" b="1" smtClean="0">
                <a:latin typeface="Arial" panose="020B0604020202020204" pitchFamily="34" charset="0"/>
              </a:rPr>
              <a:t>Пожар в г.Самара 12.03.2021г. ТОЦ «Скала» (8 эт., эвакуация 300 чел.)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>
          <a:xfrm>
            <a:off x="0" y="458788"/>
            <a:ext cx="9144000" cy="6399212"/>
          </a:xfrm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pic>
        <p:nvPicPr>
          <p:cNvPr id="24580" name="Рисунок 4" descr="Изображение выглядит как текст, небо, внешний, занят&#10;&#10;Автоматически созданное опис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788"/>
            <a:ext cx="9144000" cy="639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333375"/>
          </a:xfrm>
        </p:spPr>
        <p:txBody>
          <a:bodyPr/>
          <a:lstStyle/>
          <a:p>
            <a:pPr algn="ctr"/>
            <a:r>
              <a:rPr lang="ru-RU" altLang="ru-RU" sz="1600" b="1" smtClean="0">
                <a:latin typeface="Arial" panose="020B0604020202020204" pitchFamily="34" charset="0"/>
              </a:rPr>
              <a:t>Пожар в г.Самара 12.03.2021 ТОЦ «Скала» (8 эт.)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>
          <a:xfrm>
            <a:off x="0" y="458788"/>
            <a:ext cx="9144000" cy="6399212"/>
          </a:xfrm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pic>
        <p:nvPicPr>
          <p:cNvPr id="25604" name="Рисунок 2" descr="Изображение выглядит как текст, внешний&#10;&#10;Автоматически созданное опис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788"/>
            <a:ext cx="9144000" cy="639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5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A8D60513-3C42-4F4C-8A83-2C62E41D4551}" type="slidenum">
              <a:rPr lang="ru-RU" altLang="ru-RU" sz="1200" b="1">
                <a:solidFill>
                  <a:srgbClr val="045C75"/>
                </a:solidFill>
                <a:latin typeface="Times New Roman" panose="02020603050405020304" pitchFamily="18" charset="0"/>
              </a:rPr>
              <a:pPr algn="r" eaLnBrk="1" hangingPunct="1"/>
              <a:t>14</a:t>
            </a:fld>
            <a:endParaRPr lang="ru-RU" altLang="ru-RU" sz="1200" b="1">
              <a:solidFill>
                <a:srgbClr val="045C75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755650" y="115888"/>
            <a:ext cx="7704138" cy="7207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2900" b="1" dirty="0">
                <a:solidFill>
                  <a:srgbClr val="3366FF"/>
                </a:solidFill>
                <a:latin typeface="+mn-lt"/>
                <a:cs typeface="Times New Roman" pitchFamily="18" charset="0"/>
              </a:rPr>
              <a:t>Статистика по пожаротушению! </a:t>
            </a:r>
          </a:p>
          <a:p>
            <a:pPr marL="274320" indent="-27432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2600" dirty="0">
              <a:latin typeface="+mn-lt"/>
            </a:endParaRPr>
          </a:p>
        </p:txBody>
      </p:sp>
      <p:sp>
        <p:nvSpPr>
          <p:cNvPr id="26628" name="Содержимое 4"/>
          <p:cNvSpPr txBox="1">
            <a:spLocks/>
          </p:cNvSpPr>
          <p:nvPr/>
        </p:nvSpPr>
        <p:spPr bwMode="auto">
          <a:xfrm>
            <a:off x="0" y="620713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ru-RU" altLang="ru-RU" sz="1200" b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ru-RU" altLang="ru-RU" sz="1200" b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b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Пожары: </a:t>
            </a: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время ликвидации пожара от 1 до 5 мин. – 70 тыс.пож., погибло людей - 3,5 тыс.!</a:t>
            </a:r>
          </a:p>
          <a:p>
            <a:pPr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		время ликвидации пожара от 6 до 10 мин.- ещё до 30 тыс.пож., гибель – более 2 тыс.!</a:t>
            </a:r>
          </a:p>
          <a:p>
            <a:pPr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гибели, спасение людей ПСП – возможности, к огромному сожалению,  минимальные!!!</a:t>
            </a:r>
          </a:p>
          <a:p>
            <a:pPr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ru-RU" altLang="ru-RU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ru-RU" altLang="ru-RU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Среднее время прибытия первых ПСП</a:t>
            </a:r>
            <a:r>
              <a:rPr lang="ru-RU" altLang="ru-RU" sz="1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ru-RU" altLang="ru-RU" sz="1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u="sng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</a:t>
            </a:r>
            <a:r>
              <a:rPr lang="ru-RU" altLang="ru-RU" sz="1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менее 8 мин. (все субъекты РФ), </a:t>
            </a:r>
          </a:p>
          <a:p>
            <a:pPr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ru-RU" altLang="ru-RU" sz="1400" b="1" u="sng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село</a:t>
            </a:r>
            <a:r>
              <a:rPr lang="ru-RU" altLang="ru-RU" sz="1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менее 16 мин. (все субъекты, кроме Новг. и Псковск.обл. – около 20мин.) </a:t>
            </a:r>
            <a:r>
              <a:rPr lang="ru-RU" altLang="ru-RU" sz="1400" u="sng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нормативе ст.76 ФЗ №123 - 10 мин. и 20 мин. соответственно, хотя известно, что  в России более 25 тыс. населённых пунктов не имеют вообще сообщения по  суше (видимо, пожаров в таких населённых пунктах нет или они входили в категорию «возгорания»)</a:t>
            </a:r>
            <a:r>
              <a:rPr lang="ru-RU" altLang="ru-RU" sz="1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ru-RU" altLang="ru-RU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ru-RU" altLang="ru-RU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ru-RU" altLang="ru-RU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Среднее время тушения (по всем пожарам в России – менее 15 мин.!), ср. время обслуж. вызова – 1 час!: </a:t>
            </a:r>
          </a:p>
          <a:p>
            <a:pPr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ru-RU" altLang="ru-RU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b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Город: </a:t>
            </a:r>
            <a:r>
              <a:rPr lang="ru-RU" altLang="ru-RU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8 мин. </a:t>
            </a:r>
            <a:r>
              <a:rPr lang="ru-RU" altLang="ru-RU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(С.-Петербург, Калмыкия, Марий-Эл, Татарстан, Чувашия, Перм., Саратов., Тюмен., Ульян., Челяб, Иркутск.обл.);</a:t>
            </a:r>
          </a:p>
          <a:p>
            <a:pPr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ru-RU" altLang="ru-RU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  более 20 мин. </a:t>
            </a:r>
            <a:r>
              <a:rPr lang="ru-RU" altLang="ru-RU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(Коми, Карелия, Крым, Калининград., Смоленск., Моск., Архангельск., Вологод.обл.);</a:t>
            </a:r>
          </a:p>
          <a:p>
            <a:pPr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ru-RU" altLang="ru-RU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b="1" u="sng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Село</a:t>
            </a:r>
            <a:r>
              <a:rPr lang="ru-RU" altLang="ru-RU" sz="1400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1400" b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10 мин. </a:t>
            </a:r>
            <a:r>
              <a:rPr lang="ru-RU" altLang="ru-RU" sz="140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(Мордовия, Алтай.кр., Тульск., Нижегор., Курская, Пенз. и Челяб.обл.);</a:t>
            </a:r>
          </a:p>
          <a:p>
            <a:pPr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ru-RU" altLang="ru-RU" sz="140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  </a:t>
            </a:r>
            <a:r>
              <a:rPr lang="ru-RU" altLang="ru-RU" sz="1400" b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25 мин. </a:t>
            </a:r>
            <a:r>
              <a:rPr lang="ru-RU" altLang="ru-RU" sz="140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(Якутия, НАО, Арханг., Брянск., Вологод., Мурманск., Свердл.обл.).</a:t>
            </a:r>
          </a:p>
          <a:p>
            <a:pPr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ru-RU" altLang="ru-RU" sz="1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ru-RU" altLang="ru-RU" sz="1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altLang="ru-RU" sz="12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9" name="Picture 8" descr="C:\Users\Main\Pictures\логотипы знаки символы\лого палат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9050"/>
            <a:ext cx="5032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5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282C851-EC9F-4B9C-B4C8-0D9EC5EB167A}" type="slidenum">
              <a:rPr lang="ru-RU" altLang="ru-RU" sz="1200" b="1">
                <a:solidFill>
                  <a:srgbClr val="045C75"/>
                </a:solidFill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ru-RU" altLang="ru-RU" sz="1200" b="1">
              <a:solidFill>
                <a:srgbClr val="045C75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1116013" y="115888"/>
            <a:ext cx="7670800" cy="5095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b="1" dirty="0">
                <a:solidFill>
                  <a:srgbClr val="FF0000"/>
                </a:solidFill>
              </a:rPr>
              <a:t>Некоторые положения СП 2.13130.2020</a:t>
            </a:r>
          </a:p>
        </p:txBody>
      </p:sp>
      <p:sp>
        <p:nvSpPr>
          <p:cNvPr id="27652" name="Содержимое 4"/>
          <p:cNvSpPr txBox="1">
            <a:spLocks/>
          </p:cNvSpPr>
          <p:nvPr/>
        </p:nvSpPr>
        <p:spPr bwMode="auto">
          <a:xfrm flipV="1">
            <a:off x="0" y="738188"/>
            <a:ext cx="91440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600" b="1">
              <a:latin typeface="Times New Roman" panose="02020603050405020304" pitchFamily="18" charset="0"/>
            </a:endParaRPr>
          </a:p>
          <a:p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653" name="Прямоугольник 1"/>
          <p:cNvSpPr>
            <a:spLocks noChangeArrowheads="1"/>
          </p:cNvSpPr>
          <p:nvPr/>
        </p:nvSpPr>
        <p:spPr bwMode="auto">
          <a:xfrm>
            <a:off x="0" y="593725"/>
            <a:ext cx="9144000" cy="64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449263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1400" b="1"/>
              <a:t>5.4.18</a:t>
            </a:r>
            <a:r>
              <a:rPr lang="ru-RU" altLang="ru-RU" sz="1400"/>
              <a:t> </a:t>
            </a:r>
            <a:r>
              <a:rPr lang="ru-RU" altLang="ru-RU" sz="1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 огнестойкости конструкций наружных светопрозрачных стен </a:t>
            </a: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(в том числе навесных, междуэтажного заполнения) должен соответствовать требованиям, предъявляемым к наружным ненесущим стенам (</a:t>
            </a:r>
            <a:r>
              <a:rPr lang="ru-RU" altLang="ru-RU" sz="1400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т.е. для </a:t>
            </a:r>
            <a:r>
              <a:rPr lang="en-US" altLang="ru-RU" sz="1400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ru-RU" sz="1400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1400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altLang="ru-RU" sz="1400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 огнестойкости зданий </a:t>
            </a:r>
            <a:r>
              <a:rPr lang="ru-RU" altLang="ru-RU" sz="14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 от их этажности</a:t>
            </a:r>
            <a:r>
              <a:rPr lang="ru-RU" altLang="ru-RU" sz="1400" b="1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быть Е15, что </a:t>
            </a:r>
            <a:r>
              <a:rPr lang="ru-RU" altLang="ru-RU" sz="1400" i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представляется избыточным</a:t>
            </a:r>
            <a:r>
              <a:rPr lang="ru-RU" altLang="ru-RU" sz="1400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!).</a:t>
            </a:r>
            <a:endParaRPr lang="ru-RU" altLang="ru-RU" sz="14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	В зданиях </a:t>
            </a: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 огнестойкости для наружных стен, имеющих </a:t>
            </a:r>
            <a:r>
              <a:rPr lang="ru-RU" altLang="ru-RU" sz="1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светопрозрачные участки с ненормируемым пределом огнестойкости </a:t>
            </a: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согласно п.5.4.4</a:t>
            </a: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), в т.ч. оконные проемы, ленточное остекление и т.п., должны выполняться  следующие условия:</a:t>
            </a:r>
          </a:p>
          <a:p>
            <a:pPr algn="just"/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- в местах примыкания к перекрытиям высота междуэтажного пояса) следует выполнять глухими высотой не менее 1,2м;</a:t>
            </a:r>
          </a:p>
          <a:p>
            <a:pPr algn="just"/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	- предел огнестойкости </a:t>
            </a:r>
            <a:r>
              <a:rPr lang="ru-RU" altLang="ru-RU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узлов примыкания и крепления светопрозрачных стен к перекрытиям должен быть</a:t>
            </a: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предусмотрен не менее требуемого предела огнестойкости перекрытия, но не более 60 минут и оцениваться  по признаку  потери целостности (Е) и теплоизолирующей способности (</a:t>
            </a: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) для узла примыкания, а для узла крепления по потере несущей способности (</a:t>
            </a: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). Если требуемый предел огнестойкости перекрытий составляет более </a:t>
            </a: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REI</a:t>
            </a: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60 (</a:t>
            </a:r>
            <a:r>
              <a:rPr lang="ru-RU" altLang="ru-RU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в табл.21 ФЗ это не предусмотрено даже для зданий </a:t>
            </a:r>
            <a:r>
              <a:rPr lang="en-US" altLang="ru-RU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 огнестойкости, если только это внесено в СТУ, например, для высотных зданий, когда без необходимой доказательной базы пределы огнестойкости предусматривают </a:t>
            </a:r>
            <a:r>
              <a:rPr lang="en-US" altLang="ru-RU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REI</a:t>
            </a:r>
            <a:r>
              <a:rPr lang="ru-RU" altLang="ru-RU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 180 и даже </a:t>
            </a:r>
            <a:r>
              <a:rPr lang="en-US" altLang="ru-RU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REI</a:t>
            </a:r>
            <a:r>
              <a:rPr lang="ru-RU" altLang="ru-RU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240!!!</a:t>
            </a: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) допускается принимать предел огнестойкости данных участков наружных стен </a:t>
            </a: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60. </a:t>
            </a:r>
            <a:r>
              <a:rPr lang="ru-RU" altLang="ru-RU" sz="1400"/>
              <a:t>Предел огнестойкости наружных несущих стен по потере целостности (Е) должен быть не менее требуемого предела огнестойкости для наружных ненесущих стен.</a:t>
            </a:r>
          </a:p>
          <a:p>
            <a:pPr algn="just"/>
            <a:r>
              <a:rPr lang="ru-RU" altLang="ru-RU" sz="1400"/>
              <a:t>		</a:t>
            </a:r>
          </a:p>
          <a:p>
            <a:pPr algn="just"/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ко всей ФС и каждому её элементу должны быть отражены в соответствующем техническом свидетельстве. </a:t>
            </a:r>
          </a:p>
          <a:p>
            <a:pPr algn="just"/>
            <a:r>
              <a:rPr lang="ru-RU" altLang="ru-RU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остаются вопросы по реализации требований ч.1 ст.80 ФЗ №123 и разд.7 СП 4.13130.2013 по </a:t>
            </a:r>
            <a:r>
              <a:rPr lang="ru-RU" altLang="ru-RU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обеспечению доступа пожарных и доставки средств пожаротушения в любое помещение</a:t>
            </a:r>
            <a:r>
              <a:rPr lang="ru-RU" altLang="ru-RU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т.к. по-прежнему под этим понимается доступ с пожарных автолестниц и автоподъемников, хотя это должны быть проектные решения самих зданий, сооружений.</a:t>
            </a:r>
          </a:p>
          <a:p>
            <a:pPr algn="just"/>
            <a:endParaRPr lang="ru-RU" altLang="ru-RU" sz="1400"/>
          </a:p>
          <a:p>
            <a:pPr algn="just"/>
            <a:r>
              <a:rPr lang="ru-RU" altLang="ru-RU" sz="1400"/>
              <a:t> 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altLang="ru-RU" sz="1400"/>
          </a:p>
          <a:p>
            <a:pPr algn="just"/>
            <a:r>
              <a:rPr lang="ru-RU" altLang="ru-RU" sz="1400"/>
              <a:t>	</a:t>
            </a:r>
          </a:p>
        </p:txBody>
      </p:sp>
      <p:pic>
        <p:nvPicPr>
          <p:cNvPr id="27654" name="Picture 8" descr="C:\Users\Main\Pictures\логотипы знаки символы\лого палат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9050"/>
            <a:ext cx="5032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483FCA3-9117-43AA-9690-90C62E6435C6}" type="slidenum">
              <a:rPr lang="ru-RU" altLang="ru-RU" sz="1200">
                <a:solidFill>
                  <a:srgbClr val="045C75"/>
                </a:solidFill>
                <a:latin typeface="Times New Roman" panose="02020603050405020304" pitchFamily="18" charset="0"/>
              </a:rPr>
              <a:pPr/>
              <a:t>16</a:t>
            </a:fld>
            <a:endParaRPr lang="ru-RU" altLang="ru-RU" sz="1200">
              <a:solidFill>
                <a:srgbClr val="045C75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8675" name="Рисунок 3" descr="Изображение выглядит как текст, карта&#10;&#10;Автоматически созданное опис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3275"/>
            <a:ext cx="9144000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algn="ctr"/>
            <a:r>
              <a:rPr lang="ru-RU" altLang="ru-RU" sz="2400" b="1" smtClean="0">
                <a:solidFill>
                  <a:srgbClr val="FF0000"/>
                </a:solidFill>
                <a:latin typeface="Arial" panose="020B0604020202020204" pitchFamily="34" charset="0"/>
              </a:rPr>
              <a:t>Об изменениях ФЗ №123</a:t>
            </a:r>
            <a:r>
              <a:rPr lang="ru-RU" altLang="ru-RU" sz="1600" b="1" smtClean="0">
                <a:latin typeface="Arial" panose="020B0604020202020204" pitchFamily="34" charset="0"/>
              </a:rPr>
              <a:t/>
            </a:r>
            <a:br>
              <a:rPr lang="ru-RU" altLang="ru-RU" sz="1600" b="1" smtClean="0">
                <a:latin typeface="Arial" panose="020B0604020202020204" pitchFamily="34" charset="0"/>
              </a:rPr>
            </a:br>
            <a:r>
              <a:rPr lang="ru-RU" altLang="ru-RU" sz="1600" b="1" smtClean="0">
                <a:latin typeface="Arial" panose="020B0604020202020204" pitchFamily="34" charset="0"/>
              </a:rPr>
              <a:t> (проект по состоянию на 04.03.2021г.)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0" y="981075"/>
            <a:ext cx="9144000" cy="53435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altLang="ru-RU" sz="1600" b="1" smtClean="0">
              <a:latin typeface="Arial" panose="020B0604020202020204" pitchFamily="34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1400" smtClean="0">
                <a:latin typeface="Arial" panose="020B0604020202020204" pitchFamily="34" charset="0"/>
              </a:rPr>
              <a:t>	</a:t>
            </a:r>
            <a:r>
              <a:rPr lang="ru-RU" altLang="ru-RU" sz="1400" b="1" smtClean="0">
                <a:solidFill>
                  <a:srgbClr val="FF0000"/>
                </a:solidFill>
                <a:latin typeface="Arial" panose="020B0604020202020204" pitchFamily="34" charset="0"/>
              </a:rPr>
              <a:t>Часть 3 статьи 4 изложить в следующей редакции:</a:t>
            </a:r>
          </a:p>
          <a:p>
            <a:pPr>
              <a:buFont typeface="Wingdings 2" panose="05020102010507070707" pitchFamily="18" charset="2"/>
              <a:buNone/>
            </a:pPr>
            <a:endParaRPr lang="ru-RU" altLang="ru-RU" sz="1400" smtClean="0">
              <a:latin typeface="Arial" panose="020B0604020202020204" pitchFamily="34" charset="0"/>
            </a:endParaRPr>
          </a:p>
          <a:p>
            <a:pPr algn="just"/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«3. К нормативным документам по пожарной безопасности относятся:</a:t>
            </a:r>
          </a:p>
          <a:p>
            <a:pPr lvl="1" algn="just"/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национальные стандарты, своды правил, а также иные документы, содержащие требования пожарной безопасности, включенные в перечень документов по стандартизации, в результате которых </a:t>
            </a:r>
            <a:r>
              <a:rPr lang="ru-RU" altLang="ru-RU" sz="16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добровольной основе </a:t>
            </a:r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обеспечивается соблюдение требований настоящего ФЗ;</a:t>
            </a:r>
          </a:p>
          <a:p>
            <a:pPr lvl="1" algn="just"/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altLang="ru-RU" sz="1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 организаций</a:t>
            </a:r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содержащие требования пожарной безопасности, </a:t>
            </a:r>
            <a:r>
              <a:rPr lang="ru-RU" altLang="ru-RU" sz="1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технические условия</a:t>
            </a:r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отражающие специфику обеспечения пожарной безопасности объектов защиты и содержащие комплекс необходимых инженерно-технических и организационных мероприятий по обеспечению пожарной безопасности».</a:t>
            </a:r>
          </a:p>
          <a:p>
            <a:pPr lvl="1" algn="just">
              <a:buFont typeface="Wingdings 2" panose="05020102010507070707" pitchFamily="18" charset="2"/>
              <a:buNone/>
            </a:pPr>
            <a:endParaRPr lang="ru-RU" altLang="ru-RU" sz="1600" b="1" u="sng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 2" panose="05020102010507070707" pitchFamily="18" charset="2"/>
              <a:buNone/>
            </a:pPr>
            <a:r>
              <a:rPr lang="ru-RU" altLang="ru-RU" sz="1600" b="1" u="sng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Комментарии:</a:t>
            </a:r>
          </a:p>
          <a:p>
            <a:pPr algn="just">
              <a:lnSpc>
                <a:spcPct val="107000"/>
              </a:lnSpc>
            </a:pPr>
            <a:r>
              <a:rPr lang="ru-RU" altLang="ru-RU" sz="1400" b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По п.1) в части «на добровольной основе» получается, что </a:t>
            </a:r>
            <a:r>
              <a:rPr lang="ru-RU" altLang="ru-RU" sz="1400" b="1" u="sng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требования ПБ</a:t>
            </a:r>
            <a:r>
              <a:rPr lang="ru-RU" altLang="ru-RU" sz="1400" b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установленные сводами правил Минстроя по реализации ФЗ №384, которые являются </a:t>
            </a:r>
            <a:r>
              <a:rPr lang="ru-RU" altLang="ru-RU" sz="1400" b="1" u="sng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обязательными </a:t>
            </a:r>
            <a:r>
              <a:rPr lang="ru-RU" altLang="ru-RU" sz="1400" b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согласно Постановления Правительства РФ (пока это от 04.07.2020г. №985, готовится новая редакция!) будут вступать в противоречие с предлагаемой формулировкой ФЗ №123 по статусу, а также в части случаев – по содержанию требований пожарной безопасности. </a:t>
            </a:r>
            <a:endParaRPr lang="ru-RU" altLang="ru-RU" sz="1400" smtClean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ru-RU" altLang="ru-RU" sz="1400" b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Целесообразно в п. 2) разделить «стандарты организаций» и «СТУ», т.к. это существенно различающиеся уровни нормативных документов как по их разработке, так и по согласованию, применению.</a:t>
            </a:r>
            <a:endParaRPr lang="ru-RU" altLang="ru-RU" sz="1400" smtClean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0" name="Picture 8" descr="C:\Users\Main\Pictures\логотипы знаки символы\лого палат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3238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algn="ctr"/>
            <a:r>
              <a:rPr lang="ru-RU" altLang="ru-RU" sz="2400" b="1" smtClean="0">
                <a:solidFill>
                  <a:srgbClr val="FF0000"/>
                </a:solidFill>
                <a:latin typeface="Arial" panose="020B0604020202020204" pitchFamily="34" charset="0"/>
              </a:rPr>
              <a:t>Об изменениях ФЗ №123</a:t>
            </a:r>
            <a:r>
              <a:rPr lang="ru-RU" altLang="ru-RU" sz="1600" b="1" smtClean="0">
                <a:latin typeface="Arial" panose="020B0604020202020204" pitchFamily="34" charset="0"/>
              </a:rPr>
              <a:t/>
            </a:r>
            <a:br>
              <a:rPr lang="ru-RU" altLang="ru-RU" sz="1600" b="1" smtClean="0">
                <a:latin typeface="Arial" panose="020B0604020202020204" pitchFamily="34" charset="0"/>
              </a:rPr>
            </a:br>
            <a:r>
              <a:rPr lang="ru-RU" altLang="ru-RU" sz="1600" b="1" smtClean="0">
                <a:latin typeface="Arial" panose="020B0604020202020204" pitchFamily="34" charset="0"/>
              </a:rPr>
              <a:t> (проект по состоянию на 04.03.2021г.)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xfrm>
            <a:off x="0" y="981075"/>
            <a:ext cx="9144000" cy="5876925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sz="1400" dirty="0"/>
              <a:t>	</a:t>
            </a:r>
            <a:r>
              <a:rPr lang="ru-RU" sz="1400" b="1" dirty="0">
                <a:solidFill>
                  <a:srgbClr val="FF0000"/>
                </a:solidFill>
              </a:rPr>
              <a:t>Часть 1 статьи 6 изложить в следующей редакции: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ru-RU" sz="1400" dirty="0"/>
          </a:p>
          <a:p>
            <a:pPr algn="just">
              <a:defRPr/>
            </a:pPr>
            <a:r>
              <a:rPr lang="ru-RU" sz="1400" dirty="0"/>
              <a:t>«1.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Пожарная безопасность объекта защиты считается обеспеченной при выполнении в полном объёме требований пожарной безопасности, установленных настоящим ФЗ, 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одного из 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следующих условий:</a:t>
            </a:r>
          </a:p>
          <a:p>
            <a:pPr lvl="1" algn="just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выполнены требования пожарной безопасности, содержащиеся установленные в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нормативных документах по пожарной безопасности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указанных в пункте 1 части 3 статьи 4 настоящего ФЗ; </a:t>
            </a:r>
          </a:p>
          <a:p>
            <a:pPr lvl="1" algn="just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выполнены требования пожарной безопасности,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содержащиеся в стандарте организации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согласованном в порядке установленном федеральным органом исполнительной власти, уполномоченным на решение задач в области пожарной безопасности;</a:t>
            </a:r>
          </a:p>
          <a:p>
            <a:pPr lvl="1" algn="just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пожарный риск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превышает допустимых значений, установленных настоящим ФЗ;</a:t>
            </a:r>
          </a:p>
          <a:p>
            <a:pPr lvl="1" algn="just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исследований, расчётов и (или) испытаний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подтверждают обеспечение пожарной безопасности объекта защиты в соответствии с частью 7 настоящей статьи;</a:t>
            </a:r>
          </a:p>
          <a:p>
            <a:pPr lvl="1" algn="just">
              <a:defRPr/>
            </a:pPr>
            <a:r>
              <a:rPr lang="ru-RU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выполнены требования пожарной безопасности, содержащиеся в с</a:t>
            </a:r>
            <a:r>
              <a:rPr lang="ru-RU" sz="16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пециальных технических условиях</a:t>
            </a:r>
            <a:r>
              <a:rPr lang="ru-RU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отражающих специфику обеспечения пожарной безопасности зданий и сооружений и </a:t>
            </a:r>
            <a:br>
              <a:rPr lang="ru-RU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содержащих комплекс необходимых инженерно-технических</a:t>
            </a:r>
            <a:br>
              <a:rPr lang="ru-RU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организационных мероприятий по обеспечению пожарной безопасности,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согласованных в порядке, установленном федеральным органом исполнительной власти, уполномоченным на решение задач в области пожарной безопасности.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700" lvl="1" indent="0" algn="just">
              <a:buFont typeface="Wingdings 2" panose="05020102010507070707" pitchFamily="18" charset="2"/>
              <a:buNone/>
              <a:defRPr/>
            </a:pPr>
            <a:endParaRPr lang="ru-RU" altLang="ru-RU" sz="1400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pic>
        <p:nvPicPr>
          <p:cNvPr id="30724" name="Picture 8" descr="C:\Users\Main\Pictures\логотипы знаки символы\лого палат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3238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413"/>
          </a:xfrm>
        </p:spPr>
        <p:txBody>
          <a:bodyPr/>
          <a:lstStyle/>
          <a:p>
            <a:pPr algn="ctr"/>
            <a:r>
              <a:rPr lang="ru-RU" alt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оснований для разработки СТУ по ПБ</a:t>
            </a:r>
            <a:br>
              <a:rPr lang="ru-RU" alt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 подлежат согласованию с Минстроем – п.3 Порядка…, утв. приказом Минстроя от 30.11.2020г. №734/пр)</a:t>
            </a:r>
            <a:r>
              <a:rPr lang="ru-RU" altLang="ru-RU" sz="2400" b="1" smtClean="0">
                <a:solidFill>
                  <a:srgbClr val="FF0000"/>
                </a:solidFill>
                <a:latin typeface="Arial" panose="020B0604020202020204" pitchFamily="34" charset="0"/>
              </a:rPr>
              <a:t/>
            </a:r>
            <a:br>
              <a:rPr lang="ru-RU" altLang="ru-RU" sz="2400" b="1" smtClean="0">
                <a:solidFill>
                  <a:srgbClr val="FF0000"/>
                </a:solidFill>
                <a:latin typeface="Arial" panose="020B0604020202020204" pitchFamily="34" charset="0"/>
              </a:rPr>
            </a:br>
            <a:endParaRPr lang="ru-RU" altLang="ru-RU" sz="1600" b="1" smtClean="0">
              <a:latin typeface="Arial" panose="020B0604020202020204" pitchFamily="34" charset="0"/>
            </a:endParaRP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457200" y="981075"/>
            <a:ext cx="8229600" cy="5343525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ru-RU" altLang="ru-RU" sz="1600" b="1" dirty="0">
              <a:latin typeface="Arial" panose="020B0604020202020204" pitchFamily="34" charset="0"/>
            </a:endParaRP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ru-RU" altLang="ru-RU" sz="1400" dirty="0">
                <a:latin typeface="Arial" panose="020B0604020202020204" pitchFamily="34" charset="0"/>
              </a:rPr>
              <a:t>	</a:t>
            </a:r>
            <a:r>
              <a:rPr lang="ru-RU" altLang="ru-RU" sz="1400" b="1" dirty="0">
                <a:latin typeface="Arial" panose="020B0604020202020204" pitchFamily="34" charset="0"/>
              </a:rPr>
              <a:t>Отсутствие требований для: </a:t>
            </a:r>
          </a:p>
          <a:p>
            <a:pPr algn="just">
              <a:defRPr/>
            </a:pPr>
            <a:r>
              <a:rPr lang="ru-RU" altLang="ru-RU" sz="1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здания класса функциональной пожарной опасности Ф 1.3 высотой более 75 м (фактическая высота – не более </a:t>
            </a:r>
            <a:r>
              <a:rPr lang="ru-RU" altLang="ru-RU" sz="1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100 (150, 200 м</a:t>
            </a:r>
            <a:r>
              <a:rPr lang="ru-RU" altLang="ru-RU" sz="1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);</a:t>
            </a:r>
            <a:endParaRPr lang="ru-RU" altLang="ru-RU" sz="16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altLang="ru-RU" sz="1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здания класса функциональной пожарной опасности Ф 1.3 без устройства аварийных выходов для жилых помещений (квартир), расположенных на высоте более 15 м.</a:t>
            </a:r>
            <a:endParaRPr lang="ru-RU" altLang="ru-RU" sz="16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altLang="ru-RU" sz="1600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buFont typeface="Wingdings 2" panose="05020102010507070707" pitchFamily="18" charset="2"/>
              <a:buNone/>
              <a:defRPr/>
            </a:pPr>
            <a:r>
              <a:rPr lang="ru-RU" altLang="ru-RU" sz="1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	Отступления </a:t>
            </a:r>
            <a:r>
              <a:rPr lang="ru-RU" altLang="ru-RU" sz="1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от требований нормативных документов по пожарной безопасности, в части:</a:t>
            </a:r>
            <a:endParaRPr lang="ru-RU" altLang="ru-RU" sz="16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altLang="ru-RU" sz="1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проектирования здания класса функциональной пожарной опасности Ф 1.3 высотой более 50 м без устройства незадымляемых лестничных клеток типа Н1 и </a:t>
            </a:r>
            <a:r>
              <a:rPr lang="ru-RU" altLang="ru-RU" sz="1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без световых проёмов площадью 1,2м2;</a:t>
            </a:r>
            <a:endParaRPr lang="ru-RU" altLang="ru-RU" sz="1600" b="1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alt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устройства на фасадах панорамных лифтов;</a:t>
            </a:r>
          </a:p>
          <a:p>
            <a:pPr algn="just">
              <a:defRPr/>
            </a:pPr>
            <a:r>
              <a:rPr lang="ru-RU" altLang="ru-RU" sz="1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устройства лестничных клеток типа Н2 без естественного освещения;</a:t>
            </a:r>
            <a:endParaRPr lang="ru-RU" altLang="ru-RU" sz="16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alt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проектирования здания с участками наружных стен в местах примыкания к междуэтажным перекрытиям (междуэтажных поясов) высотой </a:t>
            </a:r>
            <a:r>
              <a:rPr lang="ru-RU" alt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менее 1,2 м – п.5.4.18а) СП 2.13130.2020 </a:t>
            </a:r>
            <a:r>
              <a:rPr lang="ru-RU" alt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(фактически – от 0,6 м или без таких поясов);</a:t>
            </a:r>
          </a:p>
          <a:p>
            <a:pPr algn="just">
              <a:defRPr/>
            </a:pPr>
            <a:r>
              <a:rPr lang="ru-RU" alt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сплошного фасадного остекления …...</a:t>
            </a:r>
            <a:endParaRPr lang="ru-RU" altLang="ru-RU" sz="1600" b="1" dirty="0">
              <a:solidFill>
                <a:srgbClr val="7030A0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93700" lvl="1" indent="0" algn="just">
              <a:buFont typeface="Wingdings 2" panose="05020102010507070707" pitchFamily="18" charset="2"/>
              <a:buNone/>
              <a:defRPr/>
            </a:pPr>
            <a:endParaRPr lang="ru-RU" altLang="ru-RU" sz="1200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 lvl="1" algn="just">
              <a:defRPr/>
            </a:pPr>
            <a:endParaRPr lang="ru-RU" altLang="ru-RU" sz="1200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 lvl="1" algn="just">
              <a:defRPr/>
            </a:pPr>
            <a:endParaRPr lang="ru-RU" altLang="ru-RU" sz="1200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 algn="just">
              <a:defRPr/>
            </a:pPr>
            <a:endParaRPr lang="ru-RU" altLang="ru-RU" sz="1400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pic>
        <p:nvPicPr>
          <p:cNvPr id="31748" name="Picture 8" descr="C:\Users\Main\Pictures\логотипы знаки символы\лого палат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3238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5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06C898B5-AB13-48E8-8D38-34E29160BF42}" type="slidenum">
              <a:rPr lang="ru-RU" altLang="ru-RU" sz="1200" b="1">
                <a:solidFill>
                  <a:srgbClr val="045C75"/>
                </a:solidFill>
                <a:latin typeface="Times New Roman" panose="02020603050405020304" pitchFamily="18" charset="0"/>
              </a:rPr>
              <a:pPr algn="r" eaLnBrk="1" hangingPunct="1"/>
              <a:t>2</a:t>
            </a:fld>
            <a:endParaRPr lang="ru-RU" altLang="ru-RU" sz="1200" b="1">
              <a:solidFill>
                <a:srgbClr val="045C75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43" name="Picture 1028" descr="D:\Мои документы\andreev\Рабочий стол\семинар\лог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13" y="260350"/>
            <a:ext cx="460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4"/>
          <p:cNvSpPr txBox="1">
            <a:spLocks/>
          </p:cNvSpPr>
          <p:nvPr/>
        </p:nvSpPr>
        <p:spPr>
          <a:xfrm>
            <a:off x="1139825" y="115888"/>
            <a:ext cx="7956550" cy="6492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b="1" dirty="0">
                <a:latin typeface="+mn-lt"/>
                <a:cs typeface="Times New Roman" pitchFamily="18" charset="0"/>
              </a:rPr>
              <a:t>Статистика пожаров – основа для нормирования</a:t>
            </a:r>
            <a:endParaRPr lang="ru-RU" sz="2400" dirty="0">
              <a:latin typeface="+mn-lt"/>
            </a:endParaRPr>
          </a:p>
        </p:txBody>
      </p:sp>
      <p:sp>
        <p:nvSpPr>
          <p:cNvPr id="10245" name="Содержимое 4"/>
          <p:cNvSpPr txBox="1">
            <a:spLocks/>
          </p:cNvSpPr>
          <p:nvPr/>
        </p:nvSpPr>
        <p:spPr bwMode="auto">
          <a:xfrm>
            <a:off x="0" y="2492375"/>
            <a:ext cx="91440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sz="1600" b="1">
              <a:latin typeface="Times New Roman" panose="02020603050405020304" pitchFamily="18" charset="0"/>
            </a:endParaRPr>
          </a:p>
          <a:p>
            <a:endParaRPr lang="ru-RU" altLang="ru-RU" sz="2600">
              <a:latin typeface="Times New Roman" panose="02020603050405020304" pitchFamily="18" charset="0"/>
            </a:endParaRPr>
          </a:p>
        </p:txBody>
      </p:sp>
      <p:sp>
        <p:nvSpPr>
          <p:cNvPr id="10246" name="Содержимое 4"/>
          <p:cNvSpPr txBox="1">
            <a:spLocks/>
          </p:cNvSpPr>
          <p:nvPr/>
        </p:nvSpPr>
        <p:spPr bwMode="auto">
          <a:xfrm>
            <a:off x="-9525" y="895350"/>
            <a:ext cx="9153525" cy="579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7450" indent="-2730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ru-RU" altLang="ru-RU" sz="120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200" b="1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ru-RU" sz="1400" b="1"/>
              <a:t>	</a:t>
            </a:r>
            <a:r>
              <a:rPr lang="ru-RU" altLang="ru-RU" sz="1400" b="1"/>
              <a:t>	</a:t>
            </a:r>
          </a:p>
          <a:p>
            <a:pPr algn="just"/>
            <a:r>
              <a:rPr lang="ru-RU" altLang="ru-RU" sz="1400" b="1"/>
              <a:t>		</a:t>
            </a:r>
            <a:r>
              <a:rPr lang="ru-RU" altLang="ru-RU" sz="1400"/>
              <a:t>Число пожаров в год (в среднем за 5 лет по данным МЧС России): </a:t>
            </a:r>
            <a:r>
              <a:rPr lang="ru-RU" altLang="ru-RU" sz="1400" b="1">
                <a:solidFill>
                  <a:srgbClr val="FF0000"/>
                </a:solidFill>
              </a:rPr>
              <a:t>жилые дома </a:t>
            </a:r>
            <a:r>
              <a:rPr lang="ru-RU" altLang="ru-RU" sz="1400" b="1"/>
              <a:t>– более 60 тыс., гибель – до 7000 чел., прямой ущерб -  до  10 млрд.р., </a:t>
            </a:r>
            <a:r>
              <a:rPr lang="ru-RU" altLang="ru-RU" b="1" u="sng"/>
              <a:t>по всем объектам  – около 20 млрд.р. </a:t>
            </a:r>
            <a:r>
              <a:rPr lang="ru-RU" altLang="ru-RU" sz="1400" b="1">
                <a:solidFill>
                  <a:srgbClr val="00B050"/>
                </a:solidFill>
              </a:rPr>
              <a:t>Полные потери от пожаров примерно в 10 раз превышают вышеприведенные показатели прямого ущерба. </a:t>
            </a:r>
            <a:endParaRPr lang="en-US" altLang="ru-RU" sz="1400" b="1">
              <a:solidFill>
                <a:srgbClr val="00B050"/>
              </a:solidFill>
            </a:endParaRPr>
          </a:p>
          <a:p>
            <a:pPr algn="just"/>
            <a:endParaRPr lang="ru-RU" altLang="ru-RU" sz="1500" b="1">
              <a:solidFill>
                <a:srgbClr val="0033CC"/>
              </a:solidFill>
            </a:endParaRPr>
          </a:p>
          <a:p>
            <a:pPr algn="just"/>
            <a:r>
              <a:rPr lang="ru-RU" altLang="ru-RU" sz="1500" b="1">
                <a:solidFill>
                  <a:srgbClr val="0033CC"/>
                </a:solidFill>
              </a:rPr>
              <a:t>	</a:t>
            </a:r>
            <a:r>
              <a:rPr lang="ru-RU" altLang="ru-RU" sz="15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МЧС России – приказ от 08.10.2018г. №431 об изменении с 01.2019г. системы учета пожаров: 	прогноз – до </a:t>
            </a:r>
            <a:r>
              <a:rPr lang="ru-RU" altLang="ru-RU" sz="15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млн. пож</a:t>
            </a:r>
            <a:r>
              <a:rPr lang="ru-RU" altLang="ru-RU" sz="15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гибель – 10 тыс. (факт – 8,5 тыс.), травмированных – 12 тыс. (факт – 9 тыс.)!</a:t>
            </a:r>
            <a:r>
              <a:rPr lang="ru-RU" altLang="ru-RU" sz="1400" u="sng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ru-RU" sz="1500"/>
              <a:t>	</a:t>
            </a:r>
            <a:endParaRPr lang="ru-RU" altLang="ru-RU" sz="1500"/>
          </a:p>
          <a:p>
            <a:pPr algn="just"/>
            <a:r>
              <a:rPr lang="ru-RU" altLang="ru-RU" sz="1500"/>
              <a:t>		Ежегодно </a:t>
            </a:r>
            <a:r>
              <a:rPr lang="ru-RU" altLang="ru-RU" sz="1500" b="1"/>
              <a:t>в зданиях от 6 до 25 этажей </a:t>
            </a:r>
            <a:r>
              <a:rPr lang="ru-RU" altLang="ru-RU" sz="1500"/>
              <a:t>(около 30% современной городской застройки в РФ) происходит более </a:t>
            </a:r>
            <a:r>
              <a:rPr lang="ru-RU" altLang="ru-RU" sz="1500" b="1"/>
              <a:t>10 тыс. пожаров, при которых погибает до 0,5 тыс. чел.</a:t>
            </a:r>
          </a:p>
          <a:p>
            <a:pPr algn="just"/>
            <a:r>
              <a:rPr lang="ru-RU" altLang="ru-RU" sz="1500" b="1"/>
              <a:t>		</a:t>
            </a:r>
            <a:r>
              <a:rPr lang="ru-RU" altLang="ru-RU" b="1" u="sng">
                <a:solidFill>
                  <a:srgbClr val="C00000"/>
                </a:solidFill>
              </a:rPr>
              <a:t>Выборка статистики по объектам пожаров с применением СПК – по индивидуальным заявкам!</a:t>
            </a:r>
          </a:p>
          <a:p>
            <a:pPr algn="just"/>
            <a:r>
              <a:rPr lang="en-US" altLang="ru-RU" sz="1500"/>
              <a:t>	</a:t>
            </a:r>
            <a:r>
              <a:rPr lang="ru-RU" altLang="ru-RU" sz="1500"/>
              <a:t>	</a:t>
            </a:r>
          </a:p>
          <a:p>
            <a:pPr algn="just"/>
            <a:r>
              <a:rPr lang="ru-RU" altLang="ru-RU" sz="1500" b="1">
                <a:solidFill>
                  <a:srgbClr val="FF0000"/>
                </a:solidFill>
              </a:rPr>
              <a:t>		В среднем за год происходит до 20 тыс. пожаров </a:t>
            </a:r>
            <a:r>
              <a:rPr lang="ru-RU" altLang="ru-RU" sz="1500" b="1" u="sng">
                <a:solidFill>
                  <a:srgbClr val="FF0000"/>
                </a:solidFill>
              </a:rPr>
              <a:t>в зданиях </a:t>
            </a:r>
            <a:r>
              <a:rPr lang="en-US" altLang="ru-RU" sz="1500" b="1" u="sng">
                <a:solidFill>
                  <a:srgbClr val="FF0000"/>
                </a:solidFill>
              </a:rPr>
              <a:t>I </a:t>
            </a:r>
            <a:r>
              <a:rPr lang="ru-RU" altLang="ru-RU" sz="1500" b="1" u="sng">
                <a:solidFill>
                  <a:srgbClr val="FF0000"/>
                </a:solidFill>
              </a:rPr>
              <a:t>и  </a:t>
            </a:r>
            <a:r>
              <a:rPr lang="en-US" altLang="ru-RU" sz="1500" b="1" u="sng">
                <a:solidFill>
                  <a:srgbClr val="FF0000"/>
                </a:solidFill>
              </a:rPr>
              <a:t>II</a:t>
            </a:r>
            <a:r>
              <a:rPr lang="ru-RU" altLang="ru-RU" sz="1500" b="1" u="sng">
                <a:solidFill>
                  <a:srgbClr val="FF0000"/>
                </a:solidFill>
              </a:rPr>
              <a:t> степени огнестойкости </a:t>
            </a:r>
            <a:r>
              <a:rPr lang="ru-RU" altLang="ru-RU" sz="1500" b="1">
                <a:solidFill>
                  <a:srgbClr val="FF0000"/>
                </a:solidFill>
              </a:rPr>
              <a:t>(более 70% современной застройки преимущественно в виде монолитного или панельного домостроения), при которых погибает более 1 тыс.чел., т.е. либо требования ПБ малоэффективны</a:t>
            </a:r>
            <a:r>
              <a:rPr lang="ru-RU" altLang="ru-RU" sz="1500" b="1">
                <a:solidFill>
                  <a:srgbClr val="C00000"/>
                </a:solidFill>
              </a:rPr>
              <a:t> или здесь высока доля современных огнестойких малоэтажных жилых зданий, а статистика не отражает их специфику?!</a:t>
            </a:r>
            <a:endParaRPr lang="ru-RU" altLang="ru-RU" sz="15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altLang="ru-RU" sz="1500" b="1">
                <a:solidFill>
                  <a:srgbClr val="00B050"/>
                </a:solidFill>
              </a:rPr>
              <a:t>		</a:t>
            </a:r>
          </a:p>
          <a:p>
            <a:pPr algn="just"/>
            <a:r>
              <a:rPr lang="ru-RU" altLang="ru-RU" sz="1500" b="1">
                <a:solidFill>
                  <a:srgbClr val="00B050"/>
                </a:solidFill>
              </a:rPr>
              <a:t>		</a:t>
            </a:r>
            <a:r>
              <a:rPr lang="ru-RU" altLang="ru-RU" sz="1500"/>
              <a:t>По данным Минэкономразвития России вложения в обеспечение пожарной безопасности ежегодно составляют не менее </a:t>
            </a:r>
            <a:r>
              <a:rPr lang="ru-RU" altLang="ru-RU" sz="1500" b="1"/>
              <a:t>100 млрд.р., </a:t>
            </a:r>
            <a:r>
              <a:rPr lang="ru-RU" altLang="ru-RU" sz="1500"/>
              <a:t>из них (по экспертным оценкам) до 50-60% составляют затраты на обеспечение конструктивной противопожарной защиты зданий, сооружений, хотя это влияет только на их огнесохранность и вряд ли сокращает гибель, травматизм людей при пожарах.</a:t>
            </a:r>
          </a:p>
          <a:p>
            <a:pPr algn="just"/>
            <a:r>
              <a:rPr lang="en-US" altLang="ru-RU" sz="1500"/>
              <a:t>		</a:t>
            </a:r>
            <a:endParaRPr lang="ru-RU" altLang="ru-RU" sz="15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47" name="Picture 8" descr="C:\Users\Main\Pictures\логотипы знаки символы\лого палат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88900"/>
            <a:ext cx="4603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1113"/>
            <a:ext cx="957262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1113"/>
            <a:ext cx="957262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algn="ctr"/>
            <a:r>
              <a:rPr lang="ru-RU" altLang="ru-RU" sz="2400" b="1" smtClean="0">
                <a:solidFill>
                  <a:srgbClr val="FF0000"/>
                </a:solidFill>
                <a:latin typeface="Arial" panose="020B0604020202020204" pitchFamily="34" charset="0"/>
              </a:rPr>
              <a:t>Об изменениях ФЗ №123</a:t>
            </a:r>
            <a:r>
              <a:rPr lang="ru-RU" altLang="ru-RU" sz="1600" b="1" smtClean="0">
                <a:latin typeface="Arial" panose="020B0604020202020204" pitchFamily="34" charset="0"/>
              </a:rPr>
              <a:t/>
            </a:r>
            <a:br>
              <a:rPr lang="ru-RU" altLang="ru-RU" sz="1600" b="1" smtClean="0">
                <a:latin typeface="Arial" panose="020B0604020202020204" pitchFamily="34" charset="0"/>
              </a:rPr>
            </a:br>
            <a:r>
              <a:rPr lang="ru-RU" altLang="ru-RU" sz="1600" b="1" smtClean="0">
                <a:latin typeface="Arial" panose="020B0604020202020204" pitchFamily="34" charset="0"/>
              </a:rPr>
              <a:t> (проект по состоянию на 04.03.2021г.) 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xfrm>
            <a:off x="457200" y="981075"/>
            <a:ext cx="8229600" cy="5343525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ru-RU" altLang="ru-RU" sz="1600" b="1" dirty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ru-RU" sz="1400" dirty="0"/>
              <a:t>	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7 статьи 6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изложить в следующей редакции:</a:t>
            </a:r>
          </a:p>
          <a:p>
            <a:pPr algn="just"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«7. Порядок проведения расчетов по оценке пожарного риска и область применения результатов указанных расчетов определяется нормативными правовыми актами Российской Федерации и нормативными документами по пожарной безопасности.</a:t>
            </a:r>
          </a:p>
          <a:p>
            <a:pPr algn="just"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 выводы, полученные при проведении расчетов по оценке пожарного риска,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для обоснования параметров и других проектных характеристик зданий, сооружений, которые учитываются в методиках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утвержденных федеральным органом исполнительной власти, уполномоченным на решение задач в области пожарной безопасности. Для 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обоснования проектных значений параметров и других проектных характеристик зданий и сооружений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не учитываются в методиках, утвержденных федеральным органом исполнительной власти, уполномоченным на решение задач в области пожарной безопасности, обеспечение </a:t>
            </a:r>
            <a:r>
              <a:rPr lang="ru-RU" sz="1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 безопасности объекта защиты может быть обосновано результатами проведения </a:t>
            </a:r>
            <a:r>
              <a:rPr lang="ru-RU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</a:t>
            </a:r>
            <a:r>
              <a:rPr lang="ru-RU" sz="1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расчетов и (или) </a:t>
            </a:r>
            <a:r>
              <a:rPr lang="ru-RU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испытаний</a:t>
            </a:r>
            <a:r>
              <a:rPr lang="ru-RU" sz="1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выполненных в соответствии с нормативными документами по пожарной безопасности.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ru-RU" altLang="ru-RU" sz="1400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pic>
        <p:nvPicPr>
          <p:cNvPr id="32772" name="Picture 8" descr="C:\Users\Main\Pictures\логотипы знаки символы\лого палат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3238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algn="ctr"/>
            <a:r>
              <a:rPr lang="ru-RU" altLang="ru-RU" sz="2400" b="1" smtClean="0">
                <a:solidFill>
                  <a:srgbClr val="FF0000"/>
                </a:solidFill>
                <a:latin typeface="Arial" panose="020B0604020202020204" pitchFamily="34" charset="0"/>
              </a:rPr>
              <a:t>Об изменениях ФЗ №123</a:t>
            </a:r>
            <a:r>
              <a:rPr lang="ru-RU" altLang="ru-RU" sz="1600" b="1" smtClean="0">
                <a:latin typeface="Arial" panose="020B0604020202020204" pitchFamily="34" charset="0"/>
              </a:rPr>
              <a:t/>
            </a:r>
            <a:br>
              <a:rPr lang="ru-RU" altLang="ru-RU" sz="1600" b="1" smtClean="0">
                <a:latin typeface="Arial" panose="020B0604020202020204" pitchFamily="34" charset="0"/>
              </a:rPr>
            </a:br>
            <a:r>
              <a:rPr lang="ru-RU" altLang="ru-RU" sz="1600" b="1" smtClean="0">
                <a:latin typeface="Arial" panose="020B0604020202020204" pitchFamily="34" charset="0"/>
              </a:rPr>
              <a:t> (проект по состоянию на 04.03.2021г.)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xfrm>
            <a:off x="0" y="981075"/>
            <a:ext cx="9144000" cy="5876925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sz="1400" dirty="0"/>
              <a:t>	</a:t>
            </a:r>
            <a:r>
              <a:rPr lang="ru-RU" sz="1400" b="1" dirty="0">
                <a:solidFill>
                  <a:srgbClr val="FF0000"/>
                </a:solidFill>
              </a:rPr>
              <a:t>В статье 13:</a:t>
            </a:r>
          </a:p>
          <a:p>
            <a:pPr algn="just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часть  3 изложить в следующей редакции:</a:t>
            </a:r>
          </a:p>
          <a:p>
            <a:pPr algn="just">
              <a:defRPr/>
            </a:pPr>
            <a:r>
              <a:rPr lang="ru-RU" altLang="ru-RU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«3. по горючести строительные материалы подразделяются\ на негорючие (НГ) и горючие (Г1-Г4)».</a:t>
            </a:r>
          </a:p>
          <a:p>
            <a:pPr algn="just">
              <a:defRPr/>
            </a:pPr>
            <a:r>
              <a:rPr lang="ru-RU" altLang="ru-RU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часть 5 изложить в следующей редакции:</a:t>
            </a:r>
          </a:p>
          <a:p>
            <a:pPr algn="just">
              <a:defRPr/>
            </a:pPr>
            <a:r>
              <a:rPr lang="ru-RU" altLang="ru-RU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«5. Горючие строительные материалы подразделяются на следующие группы:</a:t>
            </a:r>
          </a:p>
          <a:p>
            <a:pPr algn="just">
              <a:defRPr/>
            </a:pPr>
            <a:r>
              <a:rPr lang="ru-RU" altLang="ru-RU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altLang="ru-RU" sz="1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слабогорючие</a:t>
            </a:r>
            <a:r>
              <a:rPr lang="ru-RU" altLang="ru-RU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(Г1);</a:t>
            </a:r>
          </a:p>
          <a:p>
            <a:pPr algn="just">
              <a:defRPr/>
            </a:pPr>
            <a:r>
              <a:rPr lang="ru-RU" altLang="ru-RU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altLang="ru-RU" sz="1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умеренногорючие</a:t>
            </a:r>
            <a:r>
              <a:rPr lang="ru-RU" altLang="ru-RU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(Г2);</a:t>
            </a:r>
          </a:p>
          <a:p>
            <a:pPr algn="just">
              <a:defRPr/>
            </a:pPr>
            <a:r>
              <a:rPr lang="ru-RU" altLang="ru-RU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altLang="ru-RU" sz="1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нормальногорючие</a:t>
            </a:r>
            <a:r>
              <a:rPr lang="ru-RU" altLang="ru-RU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(Г3);</a:t>
            </a:r>
          </a:p>
          <a:p>
            <a:pPr algn="just">
              <a:defRPr/>
            </a:pPr>
            <a:r>
              <a:rPr lang="ru-RU" altLang="ru-RU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altLang="ru-RU" sz="1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сильногорючие</a:t>
            </a:r>
            <a:r>
              <a:rPr lang="ru-RU" altLang="ru-RU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(Г4).»;</a:t>
            </a:r>
          </a:p>
          <a:p>
            <a:pPr algn="just">
              <a:defRPr/>
            </a:pPr>
            <a:endParaRPr lang="ru-RU" altLang="ru-RU" sz="16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altLang="ru-RU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Для строительных материалов, относящихся к группам горючести Г1 и Г2, при испытании не допускается </a:t>
            </a:r>
            <a:r>
              <a:rPr lang="ru-RU" altLang="ru-RU" sz="1600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капель расплава</a:t>
            </a:r>
            <a:r>
              <a:rPr lang="ru-RU" altLang="ru-RU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строительных материалов, относящихся к группе горючести Г3, при испытании не допускается образование </a:t>
            </a:r>
            <a:r>
              <a:rPr lang="ru-RU" altLang="ru-RU" sz="1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горящих капель расплава</a:t>
            </a:r>
            <a:r>
              <a:rPr lang="ru-RU" altLang="ru-RU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негорючих строительных материалов другие показатели пожарной опасности не определяются и не нормируются.</a:t>
            </a:r>
          </a:p>
          <a:p>
            <a:pPr algn="just">
              <a:defRPr/>
            </a:pPr>
            <a:r>
              <a:rPr lang="ru-RU" alt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Изменяется редакция ч.10 (по токсичности СМ) и утрачивает силу ч.11, в связи с чем табл.</a:t>
            </a:r>
            <a:r>
              <a:rPr lang="en-US" alt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(классы СМ по токсичности ПГ) и </a:t>
            </a:r>
            <a:r>
              <a:rPr lang="ru-RU" altLang="ru-RU" sz="2000" b="1" u="sng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табл.3 </a:t>
            </a:r>
            <a:r>
              <a:rPr lang="ru-RU" alt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(классы пожарной опасности СМ) приложения к ФЗ №123 утрачивают силу!</a:t>
            </a:r>
          </a:p>
          <a:p>
            <a:pPr algn="just">
              <a:defRPr/>
            </a:pPr>
            <a:r>
              <a:rPr lang="ru-RU" alt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ч.14 исключаются </a:t>
            </a:r>
            <a:r>
              <a:rPr lang="ru-RU" altLang="ru-RU" sz="1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строительные материалы</a:t>
            </a:r>
            <a:r>
              <a:rPr lang="ru-RU" alt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т.е. к ним не применяется показатель</a:t>
            </a:r>
            <a:r>
              <a:rPr lang="ru-RU" altLang="ru-RU" sz="1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«индекс распространения пламени (по поверхности).</a:t>
            </a:r>
          </a:p>
          <a:p>
            <a:pPr algn="just">
              <a:defRPr/>
            </a:pPr>
            <a:endParaRPr lang="ru-RU" alt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alt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alt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6" name="Picture 8" descr="C:\Users\Main\Pictures\логотипы знаки символы\лого палат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3238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0" y="136525"/>
            <a:ext cx="9144000" cy="989013"/>
          </a:xfrm>
        </p:spPr>
        <p:txBody>
          <a:bodyPr/>
          <a:lstStyle/>
          <a:p>
            <a:pPr algn="ctr"/>
            <a:r>
              <a:rPr lang="ru-RU" altLang="ru-RU" sz="2800" b="1" smtClean="0">
                <a:latin typeface="Arial" panose="020B0604020202020204" pitchFamily="34" charset="0"/>
              </a:rPr>
              <a:t>Табл.2 и 3 признать утратившими силу</a:t>
            </a:r>
          </a:p>
        </p:txBody>
      </p:sp>
      <p:sp>
        <p:nvSpPr>
          <p:cNvPr id="34819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F506731-E303-4B41-B59B-663A09D9199A}" type="slidenum">
              <a:rPr lang="ru-RU" altLang="ru-RU" sz="1200">
                <a:solidFill>
                  <a:srgbClr val="045C75"/>
                </a:solidFill>
                <a:latin typeface="Times New Roman" panose="02020603050405020304" pitchFamily="18" charset="0"/>
              </a:rPr>
              <a:pPr/>
              <a:t>22</a:t>
            </a:fld>
            <a:endParaRPr lang="ru-RU" altLang="ru-RU" sz="1200">
              <a:solidFill>
                <a:srgbClr val="045C75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482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25538"/>
            <a:ext cx="9144000" cy="5732462"/>
          </a:xfrm>
          <a:noFill/>
        </p:spPr>
      </p:pic>
      <p:pic>
        <p:nvPicPr>
          <p:cNvPr id="34821" name="Picture 8" descr="C:\Users\Main\Pictures\логотипы знаки символы\лого палат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algn="ctr"/>
            <a:r>
              <a:rPr lang="ru-RU" altLang="ru-RU" sz="2400" b="1" smtClean="0">
                <a:solidFill>
                  <a:srgbClr val="FF0000"/>
                </a:solidFill>
                <a:latin typeface="Arial" panose="020B0604020202020204" pitchFamily="34" charset="0"/>
              </a:rPr>
              <a:t>Об изменениях ФЗ №123</a:t>
            </a:r>
            <a:r>
              <a:rPr lang="ru-RU" altLang="ru-RU" sz="1600" b="1" smtClean="0">
                <a:latin typeface="Arial" panose="020B0604020202020204" pitchFamily="34" charset="0"/>
              </a:rPr>
              <a:t/>
            </a:r>
            <a:br>
              <a:rPr lang="ru-RU" altLang="ru-RU" sz="1600" b="1" smtClean="0">
                <a:latin typeface="Arial" panose="020B0604020202020204" pitchFamily="34" charset="0"/>
              </a:rPr>
            </a:br>
            <a:r>
              <a:rPr lang="ru-RU" altLang="ru-RU" sz="1600" b="1" smtClean="0">
                <a:latin typeface="Arial" panose="020B0604020202020204" pitchFamily="34" charset="0"/>
              </a:rPr>
              <a:t> (проект по состоянию на 04.03.2021г.)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xfrm>
            <a:off x="0" y="981075"/>
            <a:ext cx="9144000" cy="5876925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sz="1400" dirty="0"/>
              <a:t>	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8 статьи 87 изложить в редакции: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ru-RU" sz="1400" b="1" dirty="0">
              <a:solidFill>
                <a:srgbClr val="FF0000"/>
              </a:solidFill>
            </a:endParaRP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ru-RU" sz="1400" b="1" dirty="0">
                <a:solidFill>
                  <a:srgbClr val="FF0000"/>
                </a:solidFill>
              </a:rPr>
              <a:t>	</a:t>
            </a:r>
            <a:r>
              <a:rPr lang="ru-RU" sz="2000" b="1" dirty="0"/>
              <a:t>«8. Для зданий1 и сооружений классов функциональной пожарной опасности </a:t>
            </a:r>
            <a:r>
              <a:rPr lang="ru-RU" sz="2000" b="1" dirty="0">
                <a:solidFill>
                  <a:srgbClr val="7030A0"/>
                </a:solidFill>
              </a:rPr>
              <a:t>Ф1.1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00B050"/>
                </a:solidFill>
              </a:rPr>
              <a:t>(т.е. это ДОО, специализированные дома престарелых и инвалидов, стационары больниц с круглосуточным пребыванием, спальные корпуса ОО с наличием интерната и детских организаций) </a:t>
            </a:r>
            <a:r>
              <a:rPr lang="ru-RU" sz="2000" b="1" dirty="0">
                <a:solidFill>
                  <a:srgbClr val="FF0000"/>
                </a:solidFill>
              </a:rPr>
              <a:t>и </a:t>
            </a:r>
            <a:r>
              <a:rPr lang="ru-RU" sz="2000" b="1" dirty="0">
                <a:solidFill>
                  <a:srgbClr val="7030A0"/>
                </a:solidFill>
              </a:rPr>
              <a:t>Ф.4.1  </a:t>
            </a:r>
            <a:r>
              <a:rPr lang="ru-RU" sz="2000" b="1" dirty="0">
                <a:solidFill>
                  <a:srgbClr val="00B050"/>
                </a:solidFill>
              </a:rPr>
              <a:t>(т.е. здания ОО, организаций дополнительного образования детей, профессиональных образовательных организаций) </a:t>
            </a:r>
            <a:r>
              <a:rPr lang="ru-RU" sz="2000" b="1" dirty="0"/>
              <a:t>всех степеней огнестойкости стены наружные, в том числе стены наружные с </a:t>
            </a:r>
            <a:r>
              <a:rPr lang="ru-RU" sz="2000" b="1" u="sng" dirty="0"/>
              <a:t>фасадными системами, должны иметь класс пожарной опасности К0</a:t>
            </a:r>
            <a:r>
              <a:rPr lang="ru-RU" sz="2000" b="1" dirty="0"/>
              <a:t>».</a:t>
            </a:r>
          </a:p>
          <a:p>
            <a:pPr algn="just">
              <a:defRPr/>
            </a:pPr>
            <a:endParaRPr lang="ru-RU" alt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alt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alt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4" name="Picture 8" descr="C:\Users\Main\Pictures\логотипы знаки символы\лого палат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3238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Номер слайда 5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EE78AF4-476C-4FC4-8FAB-810C53C50BA0}" type="slidenum">
              <a:rPr lang="ru-RU" altLang="ru-RU" sz="1200" b="1">
                <a:solidFill>
                  <a:srgbClr val="045C75"/>
                </a:solidFill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ru-RU" altLang="ru-RU" sz="1200" b="1">
              <a:solidFill>
                <a:srgbClr val="045C75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6867" name="Picture 1028" descr="D:\Мои документы\andreev\Рабочий стол\семинар\лог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460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4"/>
          <p:cNvSpPr txBox="1">
            <a:spLocks/>
          </p:cNvSpPr>
          <p:nvPr/>
        </p:nvSpPr>
        <p:spPr>
          <a:xfrm>
            <a:off x="1116013" y="115888"/>
            <a:ext cx="7670800" cy="5095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b="1" dirty="0">
                <a:solidFill>
                  <a:srgbClr val="FF0000"/>
                </a:solidFill>
              </a:rPr>
              <a:t>Некоторые новации по огнестойкости СП 2.13130.2020)</a:t>
            </a:r>
          </a:p>
        </p:txBody>
      </p:sp>
      <p:sp>
        <p:nvSpPr>
          <p:cNvPr id="36869" name="Содержимое 4"/>
          <p:cNvSpPr txBox="1">
            <a:spLocks/>
          </p:cNvSpPr>
          <p:nvPr/>
        </p:nvSpPr>
        <p:spPr bwMode="auto">
          <a:xfrm flipV="1">
            <a:off x="0" y="738188"/>
            <a:ext cx="91440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600" b="1">
              <a:latin typeface="Times New Roman" panose="02020603050405020304" pitchFamily="18" charset="0"/>
            </a:endParaRPr>
          </a:p>
          <a:p>
            <a:endParaRPr lang="ru-RU" altLang="ru-RU">
              <a:latin typeface="Times New Roman" panose="02020603050405020304" pitchFamily="18" charset="0"/>
            </a:endParaRPr>
          </a:p>
        </p:txBody>
      </p:sp>
      <p:pic>
        <p:nvPicPr>
          <p:cNvPr id="36870" name="Picture 1028" descr="D:\Мои документы\andreev\Рабочий стол\семинар\лог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460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Прямоугольник 1"/>
          <p:cNvSpPr>
            <a:spLocks noChangeArrowheads="1"/>
          </p:cNvSpPr>
          <p:nvPr/>
        </p:nvSpPr>
        <p:spPr bwMode="auto">
          <a:xfrm>
            <a:off x="0" y="769938"/>
            <a:ext cx="91440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endParaRPr lang="ru-RU" altLang="ru-RU" sz="1400"/>
          </a:p>
          <a:p>
            <a:pPr algn="just"/>
            <a:r>
              <a:rPr lang="ru-RU" altLang="ru-RU" sz="1400"/>
              <a:t>	</a:t>
            </a:r>
            <a:r>
              <a:rPr lang="ru-RU" altLang="ru-RU" sz="1400" b="1"/>
              <a:t>	</a:t>
            </a:r>
          </a:p>
          <a:p>
            <a:pPr algn="just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п.4</a:t>
            </a: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настоящего СП основаны на данных о пределах огнестойкости, полученных при стандартном температурном режиме. При определении  пределов огнестойкости </a:t>
            </a:r>
            <a:r>
              <a:rPr lang="ru-RU" altLang="ru-RU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альтернативных или реальных температурных режимах</a:t>
            </a: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см. </a:t>
            </a:r>
            <a:r>
              <a:rPr lang="ru-RU" altLang="ru-RU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ГОСТ Р ЕН 1363-2-2014 </a:t>
            </a:r>
            <a:r>
              <a:rPr lang="ru-RU" alt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Конструкции строительные. Испытания на огнестойкость. Альтернативные и дополнительные методы) </a:t>
            </a:r>
            <a:r>
              <a:rPr lang="ru-RU" altLang="ru-RU" sz="1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разрабатывать иные требования к степени огнестойкости и классу конструктивной пожарной опасности зданий, размерам пожарных отсеков и т.д. (</a:t>
            </a:r>
            <a:r>
              <a:rPr lang="ru-RU" altLang="ru-RU" sz="1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  в проекте этого НЕТ!).</a:t>
            </a:r>
          </a:p>
          <a:p>
            <a:pPr algn="just"/>
            <a:endParaRPr lang="ru-RU" altLang="ru-RU" sz="1600" b="1">
              <a:solidFill>
                <a:srgbClr val="0070C0"/>
              </a:solidFill>
            </a:endParaRPr>
          </a:p>
          <a:p>
            <a:pPr algn="just"/>
            <a:r>
              <a:rPr lang="ru-RU" altLang="ru-RU" sz="1600"/>
              <a:t>		</a:t>
            </a:r>
            <a:r>
              <a:rPr lang="ru-RU" altLang="ru-RU" sz="1600" b="1"/>
              <a:t>п</a:t>
            </a:r>
            <a:r>
              <a:rPr lang="ru-RU" altLang="ru-RU" sz="1600"/>
              <a:t>.</a:t>
            </a:r>
            <a:r>
              <a:rPr lang="ru-RU" altLang="ru-RU" sz="1600" b="1"/>
              <a:t>5.2.1 (2-й абзац). </a:t>
            </a:r>
            <a:r>
              <a:rPr lang="ru-RU" altLang="ru-RU" sz="1600">
                <a:solidFill>
                  <a:srgbClr val="FF0000"/>
                </a:solidFill>
              </a:rPr>
              <a:t>Пределы огнестойкости строительных конструкций  </a:t>
            </a:r>
            <a:r>
              <a:rPr lang="ru-RU" altLang="ru-RU" sz="1600" b="1">
                <a:solidFill>
                  <a:srgbClr val="FF0000"/>
                </a:solidFill>
              </a:rPr>
              <a:t>по альтернативным температурным режимам </a:t>
            </a:r>
            <a:r>
              <a:rPr lang="ru-RU" altLang="ru-RU" sz="1600">
                <a:solidFill>
                  <a:srgbClr val="FF0000"/>
                </a:solidFill>
              </a:rPr>
              <a:t>определяются в специально оговоренных случаях, установленных НД по пожарной безопасности.</a:t>
            </a:r>
          </a:p>
          <a:p>
            <a:pPr algn="just"/>
            <a:endParaRPr lang="ru-RU" altLang="ru-RU" sz="1400" i="1">
              <a:solidFill>
                <a:srgbClr val="FF0000"/>
              </a:solidFill>
            </a:endParaRPr>
          </a:p>
          <a:p>
            <a:pPr algn="just"/>
            <a:r>
              <a:rPr lang="ru-RU" altLang="ru-RU" sz="1400" i="1">
                <a:solidFill>
                  <a:srgbClr val="FF0000"/>
                </a:solidFill>
              </a:rPr>
              <a:t>		</a:t>
            </a:r>
            <a:r>
              <a:rPr lang="ru-RU" altLang="ru-RU" sz="1800" b="1">
                <a:solidFill>
                  <a:srgbClr val="C00000"/>
                </a:solidFill>
              </a:rPr>
              <a:t>п.5.2.3. (4-й абзац). Для зданий всех классов функциональной пожарной опасности допускается нанесение на негорючую внешнюю поверхность наружных стен (в т.ч. на облицовку и отделку фасадных систем), а также на металлические элементы каркасов НФС горючих защитно-декоративных покрытий толщиной до 0,3 мм (окрашивание, напыление  и т.п.). </a:t>
            </a:r>
          </a:p>
          <a:p>
            <a:pPr algn="just"/>
            <a:endParaRPr lang="ru-RU" altLang="ru-RU" sz="1400" b="1">
              <a:solidFill>
                <a:srgbClr val="00B050"/>
              </a:solidFill>
            </a:endParaRPr>
          </a:p>
          <a:p>
            <a:pPr algn="just"/>
            <a:r>
              <a:rPr lang="ru-RU" altLang="ru-RU" sz="1400" b="1">
                <a:solidFill>
                  <a:srgbClr val="00B050"/>
                </a:solidFill>
              </a:rPr>
              <a:t>		</a:t>
            </a:r>
            <a:endParaRPr lang="ru-RU" altLang="ru-RU" sz="1400" b="1">
              <a:solidFill>
                <a:srgbClr val="CC9900"/>
              </a:solidFill>
            </a:endParaRPr>
          </a:p>
          <a:p>
            <a:pPr algn="just"/>
            <a:r>
              <a:rPr lang="ru-RU" altLang="ru-RU" sz="1400" b="1">
                <a:solidFill>
                  <a:srgbClr val="CC9900"/>
                </a:solidFill>
              </a:rPr>
              <a:t>		</a:t>
            </a:r>
            <a:endParaRPr lang="ru-RU" altLang="ru-RU" sz="1800" b="1">
              <a:solidFill>
                <a:srgbClr val="00B050"/>
              </a:solidFill>
            </a:endParaRPr>
          </a:p>
          <a:p>
            <a:pPr algn="just"/>
            <a:endParaRPr lang="ru-RU" altLang="ru-RU" sz="1800" i="1">
              <a:solidFill>
                <a:srgbClr val="FF0000"/>
              </a:solidFill>
            </a:endParaRPr>
          </a:p>
          <a:p>
            <a:pPr algn="just"/>
            <a:r>
              <a:rPr lang="ru-RU" altLang="ru-RU" sz="1800" i="1">
                <a:solidFill>
                  <a:srgbClr val="FF0000"/>
                </a:solidFill>
              </a:rPr>
              <a:t>		</a:t>
            </a:r>
          </a:p>
          <a:p>
            <a:pPr algn="just"/>
            <a:r>
              <a:rPr lang="ru-RU" altLang="ru-RU" sz="1800"/>
              <a:t>		</a:t>
            </a:r>
            <a:endParaRPr lang="ru-RU" altLang="ru-RU" sz="1400"/>
          </a:p>
          <a:p>
            <a:pPr algn="just"/>
            <a:r>
              <a:rPr lang="ru-RU" altLang="ru-RU" sz="1400"/>
              <a:t>	</a:t>
            </a:r>
          </a:p>
        </p:txBody>
      </p:sp>
      <p:pic>
        <p:nvPicPr>
          <p:cNvPr id="3687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57262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Номер слайда 5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84A293C0-DEAA-467C-85CC-F6F003D98BB7}" type="slidenum">
              <a:rPr lang="ru-RU" altLang="ru-RU" sz="1200" b="1">
                <a:solidFill>
                  <a:srgbClr val="045C75"/>
                </a:solidFill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ru-RU" altLang="ru-RU" sz="1200" b="1">
              <a:solidFill>
                <a:srgbClr val="045C75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7891" name="Picture 1028" descr="D:\Мои документы\andreev\Рабочий стол\семинар\лог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460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4"/>
          <p:cNvSpPr txBox="1">
            <a:spLocks/>
          </p:cNvSpPr>
          <p:nvPr/>
        </p:nvSpPr>
        <p:spPr>
          <a:xfrm>
            <a:off x="1116013" y="115888"/>
            <a:ext cx="7056437" cy="12255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2400" b="1" dirty="0">
                <a:solidFill>
                  <a:srgbClr val="FF0000"/>
                </a:solidFill>
              </a:rPr>
              <a:t>Пожаротушение – новации в СП 477.1325800.2020!</a:t>
            </a:r>
          </a:p>
        </p:txBody>
      </p:sp>
      <p:sp>
        <p:nvSpPr>
          <p:cNvPr id="37893" name="Содержимое 4"/>
          <p:cNvSpPr txBox="1">
            <a:spLocks/>
          </p:cNvSpPr>
          <p:nvPr/>
        </p:nvSpPr>
        <p:spPr bwMode="auto">
          <a:xfrm flipV="1">
            <a:off x="0" y="738188"/>
            <a:ext cx="91440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600" b="1">
              <a:latin typeface="Times New Roman" panose="02020603050405020304" pitchFamily="18" charset="0"/>
            </a:endParaRPr>
          </a:p>
          <a:p>
            <a:endParaRPr lang="ru-RU" altLang="ru-RU">
              <a:latin typeface="Times New Roman" panose="02020603050405020304" pitchFamily="18" charset="0"/>
            </a:endParaRPr>
          </a:p>
        </p:txBody>
      </p:sp>
      <p:pic>
        <p:nvPicPr>
          <p:cNvPr id="37894" name="Picture 1028" descr="D:\Мои документы\andreev\Рабочий стол\семинар\лог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460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Прямоугольник 1"/>
          <p:cNvSpPr>
            <a:spLocks noChangeArrowheads="1"/>
          </p:cNvSpPr>
          <p:nvPr/>
        </p:nvSpPr>
        <p:spPr bwMode="auto">
          <a:xfrm>
            <a:off x="0" y="769938"/>
            <a:ext cx="9144000" cy="597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1400"/>
              <a:t>		</a:t>
            </a:r>
          </a:p>
          <a:p>
            <a:pPr algn="just"/>
            <a:r>
              <a:rPr lang="ru-RU" altLang="ru-RU" sz="1400"/>
              <a:t>		 		</a:t>
            </a:r>
          </a:p>
          <a:p>
            <a:pPr algn="just"/>
            <a:r>
              <a:rPr lang="ru-RU" altLang="ru-RU" sz="1400"/>
              <a:t>		</a:t>
            </a:r>
          </a:p>
          <a:p>
            <a:pPr algn="just"/>
            <a:endParaRPr lang="ru-RU" altLang="ru-RU" sz="1400"/>
          </a:p>
          <a:p>
            <a:pPr algn="just"/>
            <a:r>
              <a:rPr lang="ru-RU" altLang="ru-RU" sz="1400"/>
              <a:t>		</a:t>
            </a:r>
            <a:r>
              <a:rPr lang="ru-RU" altLang="ru-RU" sz="2400"/>
              <a:t>Для зданий высотой более 100 метров предусматривать в технических помещениях на этажах из расчета на каждые 50 м высоты здания или в каждом из пожарных отсеков размещение </a:t>
            </a:r>
            <a:r>
              <a:rPr lang="ru-RU" altLang="ru-RU" sz="2400" b="1">
                <a:solidFill>
                  <a:srgbClr val="0033CC"/>
                </a:solidFill>
              </a:rPr>
              <a:t>модульных установок пожаротушения (агрегатного типа) тонкораспыленной водой </a:t>
            </a:r>
            <a:r>
              <a:rPr lang="ru-RU" altLang="ru-RU" sz="2400"/>
              <a:t>с емкостями для огнетушащей жидкости заводской готовности для их использования при пожаре подготовленным персоналом и/или пожарно-спасательными подразделениями. </a:t>
            </a:r>
          </a:p>
          <a:p>
            <a:pPr algn="just"/>
            <a:r>
              <a:rPr lang="ru-RU" altLang="ru-RU" sz="2400"/>
              <a:t>		</a:t>
            </a:r>
            <a:r>
              <a:rPr lang="ru-RU" altLang="ru-RU" sz="2400">
                <a:solidFill>
                  <a:srgbClr val="7030A0"/>
                </a:solidFill>
              </a:rPr>
              <a:t>Возможен аналогичный вариант с заменой ОТВ на </a:t>
            </a:r>
            <a:r>
              <a:rPr lang="ru-RU" altLang="ru-RU" sz="2400" b="1" u="sng">
                <a:solidFill>
                  <a:srgbClr val="7030A0"/>
                </a:solidFill>
              </a:rPr>
              <a:t>быстротвердеющую пену.</a:t>
            </a:r>
          </a:p>
          <a:p>
            <a:pPr algn="just"/>
            <a:endParaRPr lang="ru-RU" altLang="ru-RU" sz="2400" b="1">
              <a:solidFill>
                <a:srgbClr val="C00000"/>
              </a:solidFill>
            </a:endParaRPr>
          </a:p>
          <a:p>
            <a:pPr algn="just"/>
            <a:r>
              <a:rPr lang="ru-RU" altLang="ru-RU" sz="2400" b="1">
                <a:solidFill>
                  <a:srgbClr val="C00000"/>
                </a:solidFill>
              </a:rPr>
              <a:t>	Влияние АУП ТРВ и БТВ на остеклённые фасады требует дальнейших исследований (см. испытания Казиева М.М.)!</a:t>
            </a:r>
          </a:p>
          <a:p>
            <a:pPr algn="just"/>
            <a:r>
              <a:rPr lang="ru-RU" altLang="ru-RU" sz="1400"/>
              <a:t>		</a:t>
            </a:r>
          </a:p>
        </p:txBody>
      </p:sp>
      <p:pic>
        <p:nvPicPr>
          <p:cNvPr id="3789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-34925"/>
            <a:ext cx="957262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Рисунок 1" descr="DSC_45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6" t="9839" r="15767"/>
          <a:stretch>
            <a:fillRect/>
          </a:stretch>
        </p:blipFill>
        <p:spPr bwMode="auto">
          <a:xfrm>
            <a:off x="0" y="873125"/>
            <a:ext cx="46038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4763" y="42863"/>
            <a:ext cx="9074150" cy="1000125"/>
          </a:xfrm>
        </p:spPr>
        <p:txBody>
          <a:bodyPr anchor="t">
            <a:no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Arial" panose="020B0604020202020204" pitchFamily="34" charset="0"/>
              </a:rPr>
              <a:t>Намеченные меры по </a:t>
            </a:r>
            <a:b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Arial" panose="020B0604020202020204" pitchFamily="34" charset="0"/>
              </a:rPr>
              <a:t>повышению эффективности контроля </a:t>
            </a:r>
            <a:b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FAE5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FAE5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Arial" panose="020B0604020202020204" pitchFamily="34" charset="0"/>
              </a:rPr>
            </a:br>
            <a:endParaRPr lang="ru-RU" sz="2000" b="1" dirty="0">
              <a:solidFill>
                <a:srgbClr val="FAE5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15" name="Номер слайда 2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8CAE047-5F1F-40B1-8C18-CCF54661A768}" type="slidenum">
              <a:rPr lang="ru-RU" altLang="ru-RU" sz="1200">
                <a:solidFill>
                  <a:srgbClr val="045C75"/>
                </a:solidFill>
                <a:latin typeface="Times New Roman" panose="02020603050405020304" pitchFamily="18" charset="0"/>
              </a:rPr>
              <a:pPr/>
              <a:t>26</a:t>
            </a:fld>
            <a:endParaRPr lang="ru-RU" altLang="ru-RU" sz="1200">
              <a:solidFill>
                <a:srgbClr val="045C75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43"/>
          <p:cNvSpPr>
            <a:spLocks noChangeArrowheads="1"/>
          </p:cNvSpPr>
          <p:nvPr/>
        </p:nvSpPr>
        <p:spPr bwMode="auto">
          <a:xfrm rot="10800000">
            <a:off x="808038" y="3390900"/>
            <a:ext cx="7940675" cy="830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algn="ctr">
            <a:solidFill>
              <a:schemeClr val="tx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rot="10800000" lIns="36000" tIns="36000" rIns="36000" bIns="36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Выработка механизма осуществления органами федерального государственного пожарного надзора «Контрольной закупки» продукции</a:t>
            </a:r>
          </a:p>
        </p:txBody>
      </p:sp>
      <p:sp>
        <p:nvSpPr>
          <p:cNvPr id="11" name="Скругленный прямоугольник 43"/>
          <p:cNvSpPr>
            <a:spLocks noChangeArrowheads="1"/>
          </p:cNvSpPr>
          <p:nvPr/>
        </p:nvSpPr>
        <p:spPr bwMode="auto">
          <a:xfrm rot="10800000">
            <a:off x="798513" y="5084763"/>
            <a:ext cx="795020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algn="ctr">
            <a:solidFill>
              <a:schemeClr val="tx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rot="10800000" lIns="36000" tIns="36000" rIns="36000" bIns="36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Соглашение о взаимодействии между МЧС России и Федеральной службой по аккредитации – </a:t>
            </a:r>
            <a:r>
              <a:rPr lang="ru-RU" altLang="ru-RU" b="1" dirty="0">
                <a:solidFill>
                  <a:srgbClr val="C00000"/>
                </a:solidFill>
                <a:latin typeface="Arial Narrow" pitchFamily="34" charset="0"/>
              </a:rPr>
              <a:t>создана 02.02.2021г. РГ по ПБ!</a:t>
            </a:r>
          </a:p>
        </p:txBody>
      </p:sp>
      <p:sp>
        <p:nvSpPr>
          <p:cNvPr id="13" name="Скругленный прямоугольник 43"/>
          <p:cNvSpPr>
            <a:spLocks noChangeArrowheads="1"/>
          </p:cNvSpPr>
          <p:nvPr/>
        </p:nvSpPr>
        <p:spPr bwMode="auto">
          <a:xfrm rot="10800000">
            <a:off x="827088" y="1412875"/>
            <a:ext cx="7921625" cy="936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algn="ctr">
            <a:solidFill>
              <a:schemeClr val="tx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rot="10800000" lIns="36000" tIns="36000" rIns="36000" bIns="36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Участие должностных лиц органов государственного пожарного надзора в качестве специалистов при проведении государственного строительного надзора на объектах строительства и приемке в </a:t>
            </a:r>
            <a:r>
              <a:rPr lang="ru-RU" altLang="ru-RU" b="1" dirty="0" err="1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экспл</a:t>
            </a: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.</a:t>
            </a:r>
          </a:p>
        </p:txBody>
      </p:sp>
      <p:sp>
        <p:nvSpPr>
          <p:cNvPr id="12" name="Скругленный прямоугольник 43"/>
          <p:cNvSpPr>
            <a:spLocks noChangeArrowheads="1"/>
          </p:cNvSpPr>
          <p:nvPr/>
        </p:nvSpPr>
        <p:spPr bwMode="auto">
          <a:xfrm rot="10800000">
            <a:off x="822325" y="2501900"/>
            <a:ext cx="7921625" cy="711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algn="ctr">
            <a:solidFill>
              <a:schemeClr val="tx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rot="10800000" lIns="36000" tIns="36000" rIns="36000" bIns="36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Привлечение к проведению проверок экспертов, экспертных организаций для проведения испытаний (исследований) продукции </a:t>
            </a:r>
          </a:p>
        </p:txBody>
      </p:sp>
      <p:sp>
        <p:nvSpPr>
          <p:cNvPr id="14" name="Скругленный прямоугольник 43"/>
          <p:cNvSpPr>
            <a:spLocks noChangeArrowheads="1"/>
          </p:cNvSpPr>
          <p:nvPr/>
        </p:nvSpPr>
        <p:spPr bwMode="auto">
          <a:xfrm rot="10800000">
            <a:off x="803275" y="4354513"/>
            <a:ext cx="7940675" cy="5143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algn="ctr">
            <a:solidFill>
              <a:schemeClr val="tx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rot="10800000" lIns="36000" tIns="36000" rIns="36000" bIns="36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Формирование системы идентификации пожарно-технической продукции</a:t>
            </a:r>
          </a:p>
        </p:txBody>
      </p:sp>
      <p:sp>
        <p:nvSpPr>
          <p:cNvPr id="16" name="Скругленный прямоугольник 43"/>
          <p:cNvSpPr>
            <a:spLocks noChangeArrowheads="1"/>
          </p:cNvSpPr>
          <p:nvPr/>
        </p:nvSpPr>
        <p:spPr bwMode="auto">
          <a:xfrm rot="10800000">
            <a:off x="812800" y="5876925"/>
            <a:ext cx="7950200" cy="6794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algn="ctr">
            <a:solidFill>
              <a:schemeClr val="tx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rot="10800000" lIns="36000" tIns="36000" rIns="36000" bIns="36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Аттестация специалистов (экспертов) по подтверждению соответствия продукции требованиям пожарной безопасности</a:t>
            </a:r>
          </a:p>
        </p:txBody>
      </p:sp>
      <p:pic>
        <p:nvPicPr>
          <p:cNvPr id="3892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-71438"/>
            <a:ext cx="80803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45FDA56-22CD-4175-8D9F-AC9036CA99FB}" type="slidenum">
              <a:rPr lang="ru-RU" altLang="ru-RU" sz="1200">
                <a:solidFill>
                  <a:srgbClr val="045C75"/>
                </a:solidFill>
                <a:latin typeface="Times New Roman" panose="02020603050405020304" pitchFamily="18" charset="0"/>
              </a:rPr>
              <a:pPr/>
              <a:t>27</a:t>
            </a:fld>
            <a:endParaRPr lang="ru-RU" altLang="ru-RU" sz="1200">
              <a:solidFill>
                <a:srgbClr val="045C75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9939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20713"/>
            <a:ext cx="68580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Прямоугольник 3"/>
          <p:cNvSpPr>
            <a:spLocks noChangeArrowheads="1"/>
          </p:cNvSpPr>
          <p:nvPr/>
        </p:nvSpPr>
        <p:spPr bwMode="auto">
          <a:xfrm>
            <a:off x="0" y="-458788"/>
            <a:ext cx="8532813" cy="692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ru-RU">
              <a:solidFill>
                <a:srgbClr val="333333"/>
              </a:solidFill>
              <a:latin typeface="&amp;quot"/>
            </a:endParaRPr>
          </a:p>
          <a:p>
            <a:endParaRPr lang="en-US" altLang="ru-RU">
              <a:solidFill>
                <a:srgbClr val="333333"/>
              </a:solidFill>
              <a:latin typeface="&amp;quot"/>
            </a:endParaRPr>
          </a:p>
          <a:p>
            <a:endParaRPr lang="en-US" altLang="ru-RU">
              <a:solidFill>
                <a:srgbClr val="333333"/>
              </a:solidFill>
              <a:latin typeface="&amp;quot"/>
            </a:endParaRPr>
          </a:p>
          <a:p>
            <a:endParaRPr lang="en-US" altLang="ru-RU">
              <a:solidFill>
                <a:srgbClr val="333333"/>
              </a:solidFill>
              <a:latin typeface="&amp;quot"/>
            </a:endParaRPr>
          </a:p>
          <a:p>
            <a:endParaRPr lang="en-US" altLang="ru-RU">
              <a:solidFill>
                <a:srgbClr val="333333"/>
              </a:solidFill>
              <a:latin typeface="&amp;quot"/>
            </a:endParaRPr>
          </a:p>
          <a:p>
            <a:endParaRPr lang="en-US" altLang="ru-RU">
              <a:solidFill>
                <a:srgbClr val="333333"/>
              </a:solidFill>
              <a:latin typeface="&amp;quot"/>
            </a:endParaRPr>
          </a:p>
          <a:p>
            <a:endParaRPr lang="en-US" altLang="ru-RU">
              <a:solidFill>
                <a:srgbClr val="333333"/>
              </a:solidFill>
              <a:latin typeface="&amp;quot"/>
            </a:endParaRPr>
          </a:p>
          <a:p>
            <a:endParaRPr lang="en-US" altLang="ru-RU">
              <a:solidFill>
                <a:srgbClr val="333333"/>
              </a:solidFill>
              <a:latin typeface="&amp;quot"/>
            </a:endParaRPr>
          </a:p>
          <a:p>
            <a:endParaRPr lang="en-US" altLang="ru-RU" sz="1200">
              <a:solidFill>
                <a:srgbClr val="333333"/>
              </a:solidFill>
              <a:latin typeface="&amp;quot"/>
            </a:endParaRPr>
          </a:p>
          <a:p>
            <a:endParaRPr lang="en-US" altLang="ru-RU" sz="1200">
              <a:solidFill>
                <a:srgbClr val="333333"/>
              </a:solidFill>
              <a:latin typeface="&amp;quot"/>
            </a:endParaRPr>
          </a:p>
          <a:p>
            <a:endParaRPr lang="en-US" altLang="ru-RU" sz="1200">
              <a:solidFill>
                <a:srgbClr val="333333"/>
              </a:solidFill>
              <a:latin typeface="&amp;quot"/>
            </a:endParaRPr>
          </a:p>
          <a:p>
            <a:endParaRPr lang="en-US" altLang="ru-RU" sz="1200">
              <a:solidFill>
                <a:srgbClr val="333333"/>
              </a:solidFill>
              <a:latin typeface="&amp;quot"/>
            </a:endParaRPr>
          </a:p>
          <a:p>
            <a:endParaRPr lang="en-US" altLang="ru-RU" sz="1200">
              <a:solidFill>
                <a:srgbClr val="333333"/>
              </a:solidFill>
              <a:latin typeface="&amp;quot"/>
            </a:endParaRPr>
          </a:p>
          <a:p>
            <a:endParaRPr lang="en-US" altLang="ru-RU" sz="1200">
              <a:solidFill>
                <a:srgbClr val="333333"/>
              </a:solidFill>
              <a:latin typeface="&amp;quot"/>
            </a:endParaRPr>
          </a:p>
          <a:p>
            <a:endParaRPr lang="en-US" altLang="ru-RU" sz="1200">
              <a:solidFill>
                <a:srgbClr val="333333"/>
              </a:solidFill>
              <a:latin typeface="&amp;quot"/>
            </a:endParaRPr>
          </a:p>
          <a:p>
            <a:endParaRPr lang="en-US" altLang="ru-RU" sz="1200">
              <a:solidFill>
                <a:srgbClr val="333333"/>
              </a:solidFill>
              <a:latin typeface="&amp;quot"/>
            </a:endParaRPr>
          </a:p>
          <a:p>
            <a:endParaRPr lang="en-US" altLang="ru-RU" sz="1200">
              <a:solidFill>
                <a:srgbClr val="333333"/>
              </a:solidFill>
              <a:latin typeface="&amp;quot"/>
            </a:endParaRPr>
          </a:p>
          <a:p>
            <a:endParaRPr lang="en-US" altLang="ru-RU" sz="1200">
              <a:solidFill>
                <a:srgbClr val="333333"/>
              </a:solidFill>
              <a:latin typeface="&amp;quot"/>
            </a:endParaRPr>
          </a:p>
          <a:p>
            <a:endParaRPr lang="en-US" altLang="ru-RU" sz="1200">
              <a:solidFill>
                <a:srgbClr val="333333"/>
              </a:solidFill>
              <a:latin typeface="&amp;quot"/>
            </a:endParaRPr>
          </a:p>
          <a:p>
            <a:endParaRPr lang="en-US" altLang="ru-RU" sz="1200">
              <a:solidFill>
                <a:srgbClr val="333333"/>
              </a:solidFill>
              <a:latin typeface="&amp;quot"/>
            </a:endParaRPr>
          </a:p>
          <a:p>
            <a:endParaRPr lang="en-US" altLang="ru-RU" sz="1200">
              <a:solidFill>
                <a:srgbClr val="333333"/>
              </a:solidFill>
              <a:latin typeface="&amp;quot"/>
            </a:endParaRPr>
          </a:p>
          <a:p>
            <a:endParaRPr lang="en-US" altLang="ru-RU" sz="1200">
              <a:solidFill>
                <a:srgbClr val="333333"/>
              </a:solidFill>
              <a:latin typeface="&amp;quot"/>
            </a:endParaRPr>
          </a:p>
          <a:p>
            <a:endParaRPr lang="en-US" altLang="ru-RU" sz="1200">
              <a:solidFill>
                <a:srgbClr val="333333"/>
              </a:solidFill>
              <a:latin typeface="&amp;quot"/>
            </a:endParaRPr>
          </a:p>
          <a:p>
            <a:pPr algn="just"/>
            <a:r>
              <a:rPr lang="ru-RU" altLang="ru-RU" sz="12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14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900 СП и ГОСТ будет актуализировано Минстроем России до 2024 года. Таким образом, ведомство для внедрения современных технологий в строительстве утвердит около 300 новых стандартов, актуализирует более 600 действующих нормативно-технических документов, которые установят ограничения на использование в проектировании и строительстве устаревших технологий.</a:t>
            </a:r>
          </a:p>
          <a:p>
            <a:pPr algn="just"/>
            <a:r>
              <a:rPr lang="ru-RU" altLang="ru-RU" sz="1200">
                <a:solidFill>
                  <a:srgbClr val="333333"/>
                </a:solidFill>
                <a:latin typeface="&amp;quot"/>
              </a:rPr>
              <a:t>	Данная деятельность для министерства станет приоритетной. </a:t>
            </a:r>
            <a:r>
              <a:rPr lang="ru-RU" altLang="ru-RU" sz="1200" b="1">
                <a:solidFill>
                  <a:srgbClr val="333333"/>
                </a:solidFill>
                <a:latin typeface="&amp;quot"/>
              </a:rPr>
              <a:t>Минстрой </a:t>
            </a:r>
            <a:r>
              <a:rPr lang="ru-RU" altLang="ru-RU" sz="1200">
                <a:solidFill>
                  <a:srgbClr val="FF0000"/>
                </a:solidFill>
                <a:latin typeface="&amp;quot"/>
              </a:rPr>
              <a:t> наделен полномочиями по утверждению нормативно-технических документов в сфере строительства. Это позволяет избежать противоречий в СП и ГОСТ. </a:t>
            </a:r>
            <a:r>
              <a:rPr lang="ru-RU" altLang="ru-RU" sz="1200">
                <a:latin typeface="&amp;quot"/>
              </a:rPr>
              <a:t>До настоящего времени </a:t>
            </a:r>
            <a:r>
              <a:rPr lang="ru-RU" altLang="ru-RU" sz="1200">
                <a:solidFill>
                  <a:srgbClr val="333333"/>
                </a:solidFill>
                <a:latin typeface="&amp;quot"/>
              </a:rPr>
              <a:t>соответствующие полномочия имеет </a:t>
            </a:r>
            <a:r>
              <a:rPr lang="ru-RU" altLang="ru-RU" sz="1200" u="sng">
                <a:solidFill>
                  <a:srgbClr val="333333"/>
                </a:solidFill>
                <a:latin typeface="&amp;quot"/>
              </a:rPr>
              <a:t>МЧС в сфере пожарной безопасности </a:t>
            </a:r>
            <a:r>
              <a:rPr lang="ru-RU" altLang="ru-RU" sz="1200">
                <a:solidFill>
                  <a:srgbClr val="333333"/>
                </a:solidFill>
                <a:latin typeface="&amp;quot"/>
              </a:rPr>
              <a:t>и Роспотребнадзор в вопросах санитарных норм.</a:t>
            </a:r>
          </a:p>
        </p:txBody>
      </p:sp>
      <p:pic>
        <p:nvPicPr>
          <p:cNvPr id="39941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-71438"/>
            <a:ext cx="80803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Номер слайда 5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854A1DE9-6470-4F6C-8D7F-89608C3A1CBB}" type="slidenum">
              <a:rPr lang="ru-RU" altLang="ru-RU" sz="1200" b="1">
                <a:solidFill>
                  <a:srgbClr val="045C75"/>
                </a:solidFill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ru-RU" altLang="ru-RU" sz="1200" b="1">
              <a:solidFill>
                <a:srgbClr val="045C75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1643063" y="115888"/>
            <a:ext cx="7143750" cy="504825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274320" indent="-27432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altLang="ru-RU" sz="8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Выводы</a:t>
            </a:r>
            <a:endParaRPr lang="en-US" altLang="ru-RU" sz="800" b="1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74320" indent="-27432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11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2600" dirty="0">
              <a:latin typeface="+mn-lt"/>
            </a:endParaRPr>
          </a:p>
        </p:txBody>
      </p:sp>
      <p:sp>
        <p:nvSpPr>
          <p:cNvPr id="40964" name="Прямоугольник 5"/>
          <p:cNvSpPr>
            <a:spLocks noChangeArrowheads="1"/>
          </p:cNvSpPr>
          <p:nvPr/>
        </p:nvSpPr>
        <p:spPr bwMode="auto">
          <a:xfrm>
            <a:off x="368300" y="506413"/>
            <a:ext cx="8318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endParaRPr lang="ru-RU" altLang="ru-RU" sz="1600">
              <a:latin typeface="Calibri" panose="020F0502020204030204" pitchFamily="34" charset="0"/>
            </a:endParaRPr>
          </a:p>
        </p:txBody>
      </p:sp>
      <p:sp>
        <p:nvSpPr>
          <p:cNvPr id="40965" name="Прямоугольник 1"/>
          <p:cNvSpPr>
            <a:spLocks noChangeArrowheads="1"/>
          </p:cNvSpPr>
          <p:nvPr/>
        </p:nvSpPr>
        <p:spPr bwMode="auto">
          <a:xfrm>
            <a:off x="14288" y="339725"/>
            <a:ext cx="9115425" cy="676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b="1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Выводы</a:t>
            </a:r>
            <a:endParaRPr lang="en-US" altLang="ru-RU" b="1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altLang="ru-RU" sz="1600">
                <a:latin typeface="Arial Narrow" panose="020B0606020202030204" pitchFamily="34" charset="0"/>
                <a:cs typeface="Times New Roman" panose="02020603050405020304" pitchFamily="18" charset="0"/>
              </a:rPr>
              <a:t>На основе вышеприведенных примеров (по факту их существенно больше!) следует</a:t>
            </a:r>
            <a:r>
              <a:rPr lang="ru-RU" altLang="ru-RU" sz="1600" b="1">
                <a:solidFill>
                  <a:srgbClr val="3333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altLang="ru-RU" sz="160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600" b="1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активизировать утверждение изменений в ФЗ «Технический регламент о требованиях пожарной безопасности» с обеспечением его гармонизации с ТР ЕАЭС №043/2017 «О требованиях к средствам обеспечения пожарной безопасности и пожаротушения»;</a:t>
            </a:r>
          </a:p>
          <a:p>
            <a:pPr algn="just"/>
            <a:endParaRPr lang="ru-RU" altLang="ru-RU" sz="160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60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наладить взаимодействие с общественными организациями (ОООР  «ФППСО», НСОПБ и др.) в части развития контактов с ФОИВ, техническими комитетами (ТК №274, ТК №465, ТК №435, ТК №001 «Производственные услуги») Росстандарта России при развитии системы </a:t>
            </a:r>
            <a:r>
              <a:rPr lang="ru-RU" altLang="ru-RU" sz="1600" u="sng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национальных и профессиональных стандартов</a:t>
            </a:r>
            <a:r>
              <a:rPr lang="ru-RU" altLang="ru-RU" sz="160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а также </a:t>
            </a:r>
            <a:r>
              <a:rPr lang="ru-RU" altLang="ru-RU" sz="1600" b="1">
                <a:solidFill>
                  <a:srgbClr val="7030A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стандартов организаций, </a:t>
            </a:r>
            <a:r>
              <a:rPr lang="ru-RU" altLang="ru-RU" sz="160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обеспечивающих расширение сферы реализации продукции (услуг), эффективное функционирование систем сертификации, особенно обязательной системы для </a:t>
            </a:r>
            <a:r>
              <a:rPr lang="ru-RU" altLang="ru-RU" sz="1600" b="1">
                <a:solidFill>
                  <a:srgbClr val="00B05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ТР ЕАЭС № 043/2017</a:t>
            </a:r>
            <a:r>
              <a:rPr lang="ru-RU" altLang="ru-RU" sz="160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altLang="ru-RU" sz="160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600" b="1">
                <a:solidFill>
                  <a:srgbClr val="00B05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скоординировать усилия по созданию МГС по реализации ТР ЕАЭС № 043/2017 (в плане на 2018-2020г.г. их около 100, из них 80 – разрабатывает Россия</a:t>
            </a:r>
            <a:r>
              <a:rPr lang="ru-RU" altLang="ru-RU" sz="1600" b="1" u="sng">
                <a:solidFill>
                  <a:srgbClr val="00B05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сроки их утверждения фактически сдвинуты на 1-2 года!</a:t>
            </a:r>
            <a:r>
              <a:rPr lang="ru-RU" altLang="ru-RU" sz="1600" b="1">
                <a:solidFill>
                  <a:srgbClr val="00B05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) с максимальным смещением приоритета от способа конкурентной борьбы к применению в потребительской среде качественной продукции (услуг);</a:t>
            </a:r>
          </a:p>
          <a:p>
            <a:pPr algn="just"/>
            <a:endParaRPr lang="ru-RU" altLang="ru-RU" sz="1600" b="1">
              <a:solidFill>
                <a:srgbClr val="00B05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600" b="1">
                <a:solidFill>
                  <a:srgbClr val="CC99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обеспечить продвижение</a:t>
            </a:r>
            <a:r>
              <a:rPr lang="ru-RU" altLang="ru-RU" sz="1600">
                <a:solidFill>
                  <a:srgbClr val="CC99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инновационных отечественных разработок за счет изменений требований пожарной безопасности как в ФЗ, так и в сводах правил, МГСП, МГС по их реализации с учетом многолетнего опыта применения ранее действовавших нормативных документов, расчетов по оценке пожарных рисков для безопасности людей и имущества согласно требованиям ФЗ №184 «О техническом регулировании» и ст.ст.15 и 17 ФЗ №384 «Технический регламент о безопасности зданий и сооружений», а также </a:t>
            </a:r>
            <a:r>
              <a:rPr lang="ru-RU" altLang="ru-RU" sz="1600" b="1" u="sng">
                <a:solidFill>
                  <a:srgbClr val="3333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экономической целесообразности </a:t>
            </a:r>
            <a:r>
              <a:rPr lang="ru-RU" altLang="ru-RU" sz="1600" u="sng">
                <a:solidFill>
                  <a:srgbClr val="3333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таких требований </a:t>
            </a:r>
            <a:r>
              <a:rPr lang="ru-RU" altLang="ru-RU" sz="1600" b="1">
                <a:solidFill>
                  <a:srgbClr val="CC99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(требование по ТЭО – ГОСТ 12.1.004-91*).</a:t>
            </a:r>
            <a:endParaRPr lang="ru-RU" altLang="ru-RU" sz="1600" b="1">
              <a:solidFill>
                <a:srgbClr val="CC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6" name="Picture 1028" descr="D:\Мои документы\andreev\Рабочий стол\семинар\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990600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-34925"/>
            <a:ext cx="957262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28D5FC4-AD38-4395-AF15-051339CA522E}" type="slidenum">
              <a:rPr lang="ru-RU" altLang="ru-RU" sz="1200">
                <a:solidFill>
                  <a:srgbClr val="045C75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ru-RU" altLang="ru-RU" sz="1200">
              <a:solidFill>
                <a:srgbClr val="045C75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idx="4294967295"/>
          </p:nvPr>
        </p:nvSpPr>
        <p:spPr>
          <a:xfrm>
            <a:off x="0" y="-53975"/>
            <a:ext cx="9144000" cy="3429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300" b="1" smtClean="0"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ru-RU" altLang="ru-RU" sz="3300" b="1" smtClean="0">
              <a:latin typeface="Arial" panose="020B0604020202020204" pitchFamily="34" charset="0"/>
            </a:endParaRPr>
          </a:p>
        </p:txBody>
      </p:sp>
      <p:pic>
        <p:nvPicPr>
          <p:cNvPr id="41988" name="Picture 3" descr="л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46038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2"/>
          <p:cNvSpPr txBox="1">
            <a:spLocks noChangeArrowheads="1"/>
          </p:cNvSpPr>
          <p:nvPr/>
        </p:nvSpPr>
        <p:spPr bwMode="auto">
          <a:xfrm>
            <a:off x="1403350" y="3427413"/>
            <a:ext cx="59721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41990" name="Rectangle 7"/>
          <p:cNvSpPr>
            <a:spLocks noChangeArrowheads="1"/>
          </p:cNvSpPr>
          <p:nvPr/>
        </p:nvSpPr>
        <p:spPr bwMode="auto">
          <a:xfrm>
            <a:off x="0" y="4652963"/>
            <a:ext cx="45005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г.Москва, ул. Русаковская, д.28, стр.1А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тел/факс 8(495) 988-10-04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>
                <a:latin typeface="Times New Roman" panose="02020603050405020304" pitchFamily="18" charset="0"/>
              </a:rPr>
              <a:t>meshalkin@gefest.com.ru</a:t>
            </a:r>
            <a:endParaRPr lang="ru-RU" altLang="ru-RU" sz="2000">
              <a:latin typeface="Times New Roman" panose="02020603050405020304" pitchFamily="18" charset="0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4643438" y="4652963"/>
            <a:ext cx="45005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Исполнительный комитет: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тел/факс 8(495) 989-99-01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>
                <a:latin typeface="Times New Roman" panose="02020603050405020304" pitchFamily="18" charset="0"/>
              </a:rPr>
              <a:t>info@psorf.ru, www.psorf.ru</a:t>
            </a:r>
            <a:endParaRPr lang="ru-RU" altLang="ru-RU" sz="2000">
              <a:latin typeface="Times New Roman" panose="02020603050405020304" pitchFamily="18" charset="0"/>
            </a:endParaRPr>
          </a:p>
        </p:txBody>
      </p:sp>
      <p:pic>
        <p:nvPicPr>
          <p:cNvPr id="41992" name="Picture 7" descr="C:\Users\Main\Pictures\логотипы знаки символы\Лого с надписью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-1588"/>
            <a:ext cx="195897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7" descr="C:\Users\Main\Pictures\логотипы знаки символы\Лого с надписью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963" y="1812925"/>
            <a:ext cx="46037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0"/>
            <a:ext cx="21590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6A3DDC4-079F-4DA6-B152-209BFC2B2981}" type="slidenum">
              <a:rPr lang="ru-RU" altLang="ru-RU" sz="1200">
                <a:solidFill>
                  <a:srgbClr val="045C75"/>
                </a:solidFill>
                <a:latin typeface="Times New Roman" panose="02020603050405020304" pitchFamily="18" charset="0"/>
              </a:rPr>
              <a:pPr/>
              <a:t>3</a:t>
            </a:fld>
            <a:endParaRPr lang="ru-RU" altLang="ru-RU" sz="1200">
              <a:solidFill>
                <a:srgbClr val="045C75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69135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6D42976-692B-4684-8DE6-3BCE071FC163}" type="slidenum">
              <a:rPr lang="ru-RU" altLang="ru-RU" sz="1200">
                <a:solidFill>
                  <a:srgbClr val="045C75"/>
                </a:solidFill>
                <a:latin typeface="Times New Roman" panose="02020603050405020304" pitchFamily="18" charset="0"/>
              </a:rPr>
              <a:pPr/>
              <a:t>4</a:t>
            </a:fld>
            <a:endParaRPr lang="ru-RU" altLang="ru-RU" sz="1200">
              <a:solidFill>
                <a:srgbClr val="045C75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291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669088"/>
            <a:ext cx="5545137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858000"/>
            <a:ext cx="91440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Содержимое 4"/>
          <p:cNvSpPr txBox="1">
            <a:spLocks/>
          </p:cNvSpPr>
          <p:nvPr/>
        </p:nvSpPr>
        <p:spPr bwMode="auto">
          <a:xfrm>
            <a:off x="1331913" y="115888"/>
            <a:ext cx="63134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altLang="ru-RU" b="1">
                <a:solidFill>
                  <a:srgbClr val="000000"/>
                </a:solidFill>
                <a:cs typeface="Times New Roman" panose="02020603050405020304" pitchFamily="18" charset="0"/>
              </a:rPr>
              <a:t>Пожар в г.Дубаи 04.08.2017г. В 79-ти этажной башне</a:t>
            </a:r>
          </a:p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endParaRPr lang="ru-RU" altLang="ru-RU" sz="2600">
              <a:solidFill>
                <a:srgbClr val="000000"/>
              </a:solidFill>
            </a:endParaRPr>
          </a:p>
        </p:txBody>
      </p:sp>
      <p:pic>
        <p:nvPicPr>
          <p:cNvPr id="12294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542925"/>
            <a:ext cx="91440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E972A43-9090-46C2-8CF9-CAA31D36D89E}" type="slidenum">
              <a:rPr lang="ru-RU" altLang="ru-RU" sz="1200">
                <a:solidFill>
                  <a:srgbClr val="045C75"/>
                </a:solidFill>
                <a:latin typeface="Times New Roman" panose="02020603050405020304" pitchFamily="18" charset="0"/>
              </a:rPr>
              <a:pPr/>
              <a:t>5</a:t>
            </a:fld>
            <a:endParaRPr lang="ru-RU" altLang="ru-RU" sz="1200">
              <a:solidFill>
                <a:srgbClr val="045C75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graphicFrame>
        <p:nvGraphicFramePr>
          <p:cNvPr id="13316" name="Объект 3"/>
          <p:cNvGraphicFramePr>
            <a:graphicFrameLocks noChangeAspect="1"/>
          </p:cNvGraphicFramePr>
          <p:nvPr/>
        </p:nvGraphicFramePr>
        <p:xfrm>
          <a:off x="1042988" y="0"/>
          <a:ext cx="619283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Slide" r:id="rId3" imgW="4570530" imgH="3427400" progId="PowerPoint.Slide.12">
                  <p:embed/>
                </p:oleObj>
              </mc:Choice>
              <mc:Fallback>
                <p:oleObj name="Slide" r:id="rId3" imgW="4570530" imgH="3427400" progId="PowerPoint.Slide.12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0"/>
                        <a:ext cx="6192837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5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D4F7ED3D-716F-4892-822E-2CF11B061CB0}" type="slidenum">
              <a:rPr lang="ru-RU" altLang="ru-RU" sz="1200" b="1">
                <a:solidFill>
                  <a:srgbClr val="045C75"/>
                </a:solidFill>
                <a:latin typeface="Times New Roman" panose="02020603050405020304" pitchFamily="18" charset="0"/>
              </a:rPr>
              <a:pPr algn="r" eaLnBrk="1" hangingPunct="1"/>
              <a:t>6</a:t>
            </a:fld>
            <a:endParaRPr lang="ru-RU" altLang="ru-RU" sz="1200" b="1">
              <a:solidFill>
                <a:srgbClr val="045C75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755650" y="188913"/>
            <a:ext cx="7416800" cy="5175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200" b="1" dirty="0">
                <a:latin typeface="+mn-lt"/>
                <a:cs typeface="Times New Roman" pitchFamily="18" charset="0"/>
              </a:rPr>
              <a:t>Статистика пожаров в России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600" dirty="0">
              <a:latin typeface="+mn-lt"/>
            </a:endParaRPr>
          </a:p>
        </p:txBody>
      </p:sp>
      <p:sp>
        <p:nvSpPr>
          <p:cNvPr id="14340" name="Содержимое 4"/>
          <p:cNvSpPr txBox="1">
            <a:spLocks/>
          </p:cNvSpPr>
          <p:nvPr/>
        </p:nvSpPr>
        <p:spPr bwMode="auto">
          <a:xfrm>
            <a:off x="0" y="2492375"/>
            <a:ext cx="91440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sz="1600" b="1">
              <a:latin typeface="Times New Roman" panose="02020603050405020304" pitchFamily="18" charset="0"/>
            </a:endParaRPr>
          </a:p>
          <a:p>
            <a:endParaRPr lang="ru-RU" altLang="ru-RU" sz="2600">
              <a:latin typeface="Times New Roman" panose="02020603050405020304" pitchFamily="18" charset="0"/>
            </a:endParaRPr>
          </a:p>
        </p:txBody>
      </p:sp>
      <p:sp>
        <p:nvSpPr>
          <p:cNvPr id="14341" name="Содержимое 4"/>
          <p:cNvSpPr txBox="1">
            <a:spLocks noChangeArrowheads="1"/>
          </p:cNvSpPr>
          <p:nvPr/>
        </p:nvSpPr>
        <p:spPr bwMode="auto">
          <a:xfrm>
            <a:off x="0" y="836613"/>
            <a:ext cx="9144000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7450" indent="-2730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endParaRPr lang="ru-RU" altLang="ru-RU" sz="1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600" b="1">
                <a:latin typeface="Arial" panose="020B0604020202020204" pitchFamily="34" charset="0"/>
                <a:cs typeface="Arial" panose="020B0604020202020204" pitchFamily="34" charset="0"/>
              </a:rPr>
              <a:t>Жилые здания</a:t>
            </a:r>
            <a:r>
              <a:rPr lang="en-US" altLang="ru-RU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r>
              <a:rPr lang="ru-RU" altLang="ru-RU" sz="16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16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25 эт. – около 10 пожаров, погибших</a:t>
            </a:r>
            <a:r>
              <a:rPr lang="en-US" altLang="ru-RU" sz="16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altLang="ru-RU" sz="16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практически нет!;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6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</a:t>
            </a:r>
            <a:r>
              <a:rPr lang="ru-RU" altLang="ru-RU"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17-25 эт. – до 650 пож., погибших – около 20 чел.;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60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ru-RU" altLang="ru-RU" sz="1600" b="1">
                <a:latin typeface="Arial" panose="020B0604020202020204" pitchFamily="34" charset="0"/>
                <a:cs typeface="Arial" panose="020B0604020202020204" pitchFamily="34" charset="0"/>
              </a:rPr>
              <a:t>10-16 эт. – 2,5 тыс. пож., погибших – до 150 чел. </a:t>
            </a:r>
          </a:p>
          <a:p>
            <a:pPr algn="just" eaLnBrk="1" hangingPunct="1">
              <a:lnSpc>
                <a:spcPct val="90000"/>
              </a:lnSpc>
            </a:pPr>
            <a:endParaRPr lang="ru-RU" altLang="ru-RU" sz="1600" b="1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600" b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здания (5 лет) РФ: </a:t>
            </a:r>
            <a:r>
              <a:rPr lang="ru-RU" altLang="ru-RU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25 эт. – до 20 пож., погибших</a:t>
            </a:r>
            <a:r>
              <a:rPr lang="en-US" altLang="ru-RU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altLang="ru-RU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практически нет!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 </a:t>
            </a:r>
            <a:r>
              <a:rPr lang="ru-RU" altLang="ru-RU" sz="1600" b="1">
                <a:latin typeface="Arial" panose="020B0604020202020204" pitchFamily="34" charset="0"/>
                <a:cs typeface="Arial" panose="020B0604020202020204" pitchFamily="34" charset="0"/>
              </a:rPr>
              <a:t>17-25 эт. – 600 - 700 пож., погибших – в среднем 20 чел.;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600" b="1">
                <a:latin typeface="Arial" panose="020B0604020202020204" pitchFamily="34" charset="0"/>
                <a:cs typeface="Arial" panose="020B0604020202020204" pitchFamily="34" charset="0"/>
              </a:rPr>
              <a:t>			     </a:t>
            </a:r>
            <a:r>
              <a:rPr lang="ru-RU" altLang="ru-RU" sz="1600">
                <a:latin typeface="Arial" panose="020B0604020202020204" pitchFamily="34" charset="0"/>
                <a:cs typeface="Arial" panose="020B0604020202020204" pitchFamily="34" charset="0"/>
              </a:rPr>
              <a:t>6-9 эт. – 5-6 тыс.пож., 300-350 погибших.</a:t>
            </a:r>
          </a:p>
          <a:p>
            <a:pPr algn="just" eaLnBrk="1" hangingPunct="1">
              <a:lnSpc>
                <a:spcPct val="90000"/>
              </a:lnSpc>
            </a:pPr>
            <a:endParaRPr lang="ru-RU" altLang="ru-RU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ru-RU" altLang="ru-RU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b="1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Суммарно по всем зданиям (6 и более этажей) – около 500 погибших в год</a:t>
            </a:r>
            <a:r>
              <a:rPr lang="ru-RU" altLang="ru-RU" sz="180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altLang="ru-RU" sz="160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>
                <a:latin typeface="Arial" panose="020B0604020202020204" pitchFamily="34" charset="0"/>
                <a:cs typeface="Arial" panose="020B0604020202020204" pitchFamily="34" charset="0"/>
              </a:rPr>
              <a:t>Все здания РФ: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US" altLang="ru-RU" sz="160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altLang="ru-RU" sz="1600">
                <a:latin typeface="Arial" panose="020B0604020202020204" pitchFamily="34" charset="0"/>
                <a:cs typeface="Arial" panose="020B0604020202020204" pitchFamily="34" charset="0"/>
              </a:rPr>
              <a:t> ст.огн-ти –в среднем до 1000 пож., погибших  - около 50 чел.;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US" altLang="ru-RU" sz="160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altLang="ru-RU" sz="1600">
                <a:latin typeface="Arial" panose="020B0604020202020204" pitchFamily="34" charset="0"/>
                <a:cs typeface="Arial" panose="020B0604020202020204" pitchFamily="34" charset="0"/>
              </a:rPr>
              <a:t> ст.огн-ти – 20 тыс. пож., погибших – около 1 тыс., </a:t>
            </a:r>
            <a:r>
              <a:rPr lang="ru-RU" altLang="ru-RU" sz="1600" b="1">
                <a:latin typeface="Arial" panose="020B0604020202020204" pitchFamily="34" charset="0"/>
                <a:cs typeface="Arial" panose="020B0604020202020204" pitchFamily="34" charset="0"/>
              </a:rPr>
              <a:t>т.е. в 20 раз выше</a:t>
            </a:r>
            <a:r>
              <a:rPr lang="en-US" altLang="ru-RU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>
                <a:latin typeface="Arial" panose="020B0604020202020204" pitchFamily="34" charset="0"/>
                <a:cs typeface="Arial" panose="020B0604020202020204" pitchFamily="34" charset="0"/>
              </a:rPr>
              <a:t>по сравнению с </a:t>
            </a:r>
            <a:r>
              <a:rPr lang="en-US" altLang="ru-RU" sz="1600" b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altLang="ru-RU" sz="1600" b="1">
                <a:latin typeface="Arial" panose="020B0604020202020204" pitchFamily="34" charset="0"/>
                <a:cs typeface="Arial" panose="020B0604020202020204" pitchFamily="34" charset="0"/>
              </a:rPr>
              <a:t> ст.огн-ти!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Итого РФ: </a:t>
            </a:r>
            <a:r>
              <a:rPr lang="ru-RU" altLang="ru-RU" sz="1600" b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зд. 6 эт. и более: пож. – 6%, гибель – 5%; только 5% погибает при туш.пож.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гибель людей при пож. – в НСП – понятие в п.2) ч.2 ст.45 ФЗ №123, но нет утвержденной методики расчета!</a:t>
            </a:r>
          </a:p>
          <a:p>
            <a:pPr algn="just" eaLnBrk="1" hangingPunct="1">
              <a:lnSpc>
                <a:spcPct val="90000"/>
              </a:lnSpc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Пожары в зданиях с НФС: 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32-этажное здание «Траспорт-Тауэр» в г.Астана, май 2006г.; офисный центр "Дукат-Плейс I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", г.Москва, апрель 2007г.; административно-жилой комплекс "Атлантис", г.Владивосток, июль 2007г.; 30-ти этажное здание, г.Шанхай, 2011г., 53 погибших, более 100 пострадавших; 40-этажное жилое здание "Олимп", г.Грозный, апрель 2013г., 25-этажное жилое здание в г.Красноярск, сентябрь 2014г.) и др. </a:t>
            </a:r>
            <a:endParaRPr lang="ru-RU" altLang="ru-RU" sz="18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2" name="Picture 8" descr="C:\Users\Main\Pictures\логотипы знаки символы\лого палат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9050"/>
            <a:ext cx="57467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050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algn="ctr"/>
            <a:r>
              <a:rPr lang="ru-RU" altLang="ru-RU" sz="1800" b="1" smtClean="0">
                <a:latin typeface="Arial" panose="020B0604020202020204" pitchFamily="34" charset="0"/>
              </a:rPr>
              <a:t>Анализ пожарной опасности зданий с ФС – основа для исследований и обоснования  нормативных требований</a:t>
            </a:r>
            <a:endParaRPr lang="ru-RU" altLang="ru-RU" sz="18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Rectangle 2051"/>
          <p:cNvSpPr>
            <a:spLocks noGrp="1" noChangeArrowheads="1"/>
          </p:cNvSpPr>
          <p:nvPr>
            <p:ph idx="4294967295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 algn="just">
              <a:buFontTx/>
              <a:buNone/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sz="1400" dirty="0"/>
              <a:t>	1.      	</a:t>
            </a:r>
            <a:r>
              <a:rPr lang="ru-RU" sz="1400" b="1" dirty="0">
                <a:solidFill>
                  <a:srgbClr val="FF0000"/>
                </a:solidFill>
              </a:rPr>
              <a:t>Возникновение пожара возможно: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sz="1400" dirty="0"/>
              <a:t>	</a:t>
            </a:r>
          </a:p>
          <a:p>
            <a:pPr lvl="1" algn="just">
              <a:defRPr/>
            </a:pPr>
            <a:r>
              <a:rPr lang="ru-RU" sz="1600" b="1" dirty="0"/>
              <a:t>в помещении внутри здания </a:t>
            </a:r>
            <a:r>
              <a:rPr lang="ru-RU" sz="1600" dirty="0"/>
              <a:t>с последующим вскрытием остекления светового остекления и воздействием пожара на ФС снаружи здания, что учитывается, например, в нормах Великобритании. Тем не менее, это представляет меньшую пожарную опасность для здания, т.к. в этом случае, как правило, срабатывают системы его противопожарной защиты (автоматической пожарной сигнализации, автоматического пожаротушения, </a:t>
            </a:r>
            <a:r>
              <a:rPr lang="ru-RU" sz="1600" dirty="0" err="1"/>
              <a:t>противодымной</a:t>
            </a:r>
            <a:r>
              <a:rPr lang="ru-RU" sz="1600" dirty="0"/>
              <a:t> вентиляции, оповещения и управления эвакуацией), возможно использование первичных средств пожаротушения, в </a:t>
            </a:r>
            <a:r>
              <a:rPr lang="ru-RU" sz="1600" dirty="0" err="1"/>
              <a:t>т.ч</a:t>
            </a:r>
            <a:r>
              <a:rPr lang="ru-RU" sz="1600" dirty="0"/>
              <a:t>. внутреннего противопожарного водопровода;</a:t>
            </a:r>
          </a:p>
          <a:p>
            <a:pPr algn="just">
              <a:defRPr/>
            </a:pPr>
            <a:r>
              <a:rPr lang="en-US" sz="1600" dirty="0"/>
              <a:t>c</a:t>
            </a:r>
            <a:r>
              <a:rPr lang="ru-RU" sz="1600" b="1" dirty="0"/>
              <a:t> наружной стороны здания </a:t>
            </a:r>
            <a:r>
              <a:rPr lang="ru-RU" sz="1600" dirty="0"/>
              <a:t>на стадии эксплуатации в результате воздействия, как правило, высококалорийного источника зажигания (короткое замыкание электропроводки - пожар в г. Грозный, газовая горелка - пожар в г. Красноярске (2014г.) и </a:t>
            </a:r>
            <a:r>
              <a:rPr lang="ru-RU" sz="1600" dirty="0" err="1"/>
              <a:t>г.Самара</a:t>
            </a:r>
            <a:r>
              <a:rPr lang="ru-RU" sz="1600" dirty="0"/>
              <a:t> (2021г.), горение мусорного контейнера - пожар в г. Москва); </a:t>
            </a:r>
          </a:p>
          <a:p>
            <a:pPr lvl="1" algn="just">
              <a:defRPr/>
            </a:pPr>
            <a:r>
              <a:rPr lang="ru-RU" sz="1600" dirty="0"/>
              <a:t>более высокую пожарную опасность представляют такие пожары на стадии строительства (реконструкции) </a:t>
            </a:r>
            <a:r>
              <a:rPr lang="ru-RU" sz="1600" u="sng" dirty="0"/>
              <a:t>из-за неработоспособности или отсутствия систем противопожарной защиты здания</a:t>
            </a:r>
            <a:r>
              <a:rPr lang="ru-RU" sz="1600" dirty="0"/>
              <a:t>, а также наличия значительной дополнительной пожарной нагрузки на строительных лесах; такие ситуации преимущественно заканчиваются нанесением значительного ущерба зданию, но в некоторых случаях приводят к гибели и травмированию людей. </a:t>
            </a:r>
          </a:p>
          <a:p>
            <a:pPr marL="393700" lvl="1" indent="0" algn="just">
              <a:buFont typeface="Wingdings 2" panose="05020102010507070707" pitchFamily="18" charset="2"/>
              <a:buNone/>
              <a:defRPr/>
            </a:pPr>
            <a:r>
              <a:rPr lang="ru-RU" sz="1600" dirty="0">
                <a:solidFill>
                  <a:srgbClr val="FF0000"/>
                </a:solidFill>
              </a:rPr>
              <a:t>	При этом следует отметить, что такой сценарий развития пожара не рассматривается в нормативных документах и «ППР в РФ».</a:t>
            </a:r>
          </a:p>
          <a:p>
            <a:pPr algn="just">
              <a:buFontTx/>
              <a:buNone/>
              <a:defRPr/>
            </a:pP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  <a:defRPr/>
            </a:pP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  <a:defRPr/>
            </a:pPr>
            <a:endParaRPr lang="ru-RU" altLang="ru-RU" sz="14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  <a:defRPr/>
            </a:pPr>
            <a:endParaRPr lang="ru-RU" altLang="ru-RU" sz="14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  <a:defRPr/>
            </a:pPr>
            <a:endParaRPr lang="ru-RU" altLang="ru-RU" sz="14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  <a:defRPr/>
            </a:pPr>
            <a:endParaRPr lang="ru-RU" altLang="ru-RU" sz="1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  <a:defRPr/>
            </a:pPr>
            <a:r>
              <a:rPr lang="ru-RU" alt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1400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5" name="Номер слайда 5"/>
          <p:cNvSpPr txBox="1">
            <a:spLocks noGrp="1"/>
          </p:cNvSpPr>
          <p:nvPr/>
        </p:nvSpPr>
        <p:spPr>
          <a:xfrm>
            <a:off x="9109075" y="6381750"/>
            <a:ext cx="4445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ru-RU" sz="1200" dirty="0">
                <a:solidFill>
                  <a:schemeClr val="tx2">
                    <a:shade val="9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050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algn="ctr"/>
            <a:r>
              <a:rPr lang="ru-RU" altLang="ru-RU" sz="2000" b="1" smtClean="0">
                <a:latin typeface="Arial" panose="020B0604020202020204" pitchFamily="34" charset="0"/>
              </a:rPr>
              <a:t>Анализ пожарной опасности зданий с ФС (продолжение)</a:t>
            </a:r>
            <a:endParaRPr lang="ru-RU" altLang="ru-RU" sz="20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Rectangle 2051"/>
          <p:cNvSpPr>
            <a:spLocks noGrp="1" noChangeArrowheads="1"/>
          </p:cNvSpPr>
          <p:nvPr>
            <p:ph idx="4294967295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 algn="just">
              <a:buFontTx/>
              <a:buNone/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defRPr/>
            </a:pPr>
            <a:r>
              <a:rPr lang="ru-RU" sz="1400" dirty="0">
                <a:solidFill>
                  <a:srgbClr val="FF0000"/>
                </a:solidFill>
              </a:rPr>
              <a:t>2.     Развитие пожара по фасаду происходит преимущественно по высоте (</a:t>
            </a:r>
            <a:r>
              <a:rPr lang="ru-RU" sz="1400" b="1" dirty="0">
                <a:solidFill>
                  <a:srgbClr val="7030A0"/>
                </a:solidFill>
              </a:rPr>
              <a:t>иногда – сверху вниз</a:t>
            </a:r>
            <a:r>
              <a:rPr lang="ru-RU" sz="1400" dirty="0">
                <a:solidFill>
                  <a:srgbClr val="FF0000"/>
                </a:solidFill>
              </a:rPr>
              <a:t>) в результате: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ru-RU" sz="1400" dirty="0"/>
              <a:t>	воздействия пламени на горючие материалы облицовки (например, композитными панелями), теплоизоляции, </a:t>
            </a:r>
            <a:r>
              <a:rPr lang="ru-RU" sz="1400" dirty="0" err="1"/>
              <a:t>гидроветрозащитной</a:t>
            </a:r>
            <a:r>
              <a:rPr lang="ru-RU" sz="1400" dirty="0"/>
              <a:t> пленки, причем наиболее интенсивно это происходит в вентилируемых фасадах, в том числе даже при применении теплоизоляции из минераловатных плит, которая хотя и относится к негорючим материалам, однако содержит в своем составе полимерные связующие, за счет которых горючая нагрузка может достигать 2 кг/</a:t>
            </a:r>
            <a:r>
              <a:rPr lang="ru-RU" sz="1400" dirty="0" err="1"/>
              <a:t>пог.м</a:t>
            </a:r>
            <a:r>
              <a:rPr lang="ru-RU" sz="1400" dirty="0"/>
              <a:t>, а скорость распространения пламени в вентилируемом пространстве ФС может достигать 10м/с и более; 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ru-RU" sz="1400" dirty="0"/>
              <a:t>	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ru-RU" sz="1400" dirty="0"/>
              <a:t>	появления дополнительных факторов для поддержания процесса горения из-за, например, расплава горючих элементов фасадных систем (например, полиэтилена в составе композитных панелей облицовки, некачественного монтажа элементов теплоизоляции и др.), особенно в случае применения фальсифицированных материалов или более дешевых материалов повышенной горючести по сравнению с проектными решениями и результатами сертификационных испытаний;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ru-RU" sz="1400" dirty="0"/>
              <a:t>	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ru-RU" sz="1400" dirty="0"/>
              <a:t>	неэффективности систем противопожарной защиты здания, которые предназначены для пожаротушения внутри помещений, за исключением вариантов </a:t>
            </a:r>
            <a:r>
              <a:rPr lang="ru-RU" sz="1400" u="sng" dirty="0">
                <a:solidFill>
                  <a:srgbClr val="FF0000"/>
                </a:solidFill>
              </a:rPr>
              <a:t>применения водяного орошения фасадов (как правило, остекленных) со стороны помещений</a:t>
            </a:r>
            <a:r>
              <a:rPr lang="ru-RU" sz="1400" dirty="0"/>
              <a:t>; эффективность такого орошения с применением традиционных </a:t>
            </a:r>
            <a:r>
              <a:rPr lang="ru-RU" sz="1400" dirty="0" err="1"/>
              <a:t>спринклерных</a:t>
            </a:r>
            <a:r>
              <a:rPr lang="ru-RU" sz="1400" dirty="0"/>
              <a:t> оросителей требует дополнительных исследований </a:t>
            </a:r>
            <a:r>
              <a:rPr lang="ru-RU" sz="1400" b="1" dirty="0">
                <a:solidFill>
                  <a:srgbClr val="7030A0"/>
                </a:solidFill>
              </a:rPr>
              <a:t>(см. результаты испытаний Казиева М.М. с сотрудниками  – Академия ГПС МЧС России);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ru-RU" sz="1400" dirty="0"/>
              <a:t>	</a:t>
            </a:r>
            <a:r>
              <a:rPr lang="ru-RU" sz="1600" dirty="0"/>
              <a:t>ограниченных тактико-технических возможностей пожарных подразделений, особенно при </a:t>
            </a:r>
            <a:r>
              <a:rPr lang="ru-RU" sz="1600" u="sng" dirty="0">
                <a:solidFill>
                  <a:srgbClr val="C00000"/>
                </a:solidFill>
              </a:rPr>
              <a:t>времени начала пожаротушения не менее 10 минут после возникновения пожара и  при развитии горения на высоте хотя бы более 30 метров </a:t>
            </a:r>
            <a:r>
              <a:rPr lang="ru-RU" sz="1600" dirty="0"/>
              <a:t>(требуется применение АЛ или АКП, что также требует существенных затрат времени), а тем более - в высотных зданиях.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ru-RU" sz="1400" dirty="0"/>
              <a:t>	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  <a:defRPr/>
            </a:pP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  <a:defRPr/>
            </a:pPr>
            <a:endParaRPr lang="ru-RU" altLang="ru-RU" sz="14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  <a:defRPr/>
            </a:pPr>
            <a:endParaRPr lang="ru-RU" altLang="ru-RU" sz="14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  <a:defRPr/>
            </a:pPr>
            <a:endParaRPr lang="ru-RU" altLang="ru-RU" sz="14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  <a:defRPr/>
            </a:pPr>
            <a:endParaRPr lang="ru-RU" altLang="ru-RU" sz="1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  <a:defRPr/>
            </a:pPr>
            <a:r>
              <a:rPr lang="ru-RU" alt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1400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5" name="Номер слайда 5"/>
          <p:cNvSpPr txBox="1">
            <a:spLocks noGrp="1"/>
          </p:cNvSpPr>
          <p:nvPr/>
        </p:nvSpPr>
        <p:spPr>
          <a:xfrm>
            <a:off x="9109075" y="6381750"/>
            <a:ext cx="4445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ru-RU" sz="1200" dirty="0">
                <a:solidFill>
                  <a:schemeClr val="tx2">
                    <a:shade val="9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333375"/>
          </a:xfrm>
        </p:spPr>
        <p:txBody>
          <a:bodyPr/>
          <a:lstStyle/>
          <a:p>
            <a:pPr algn="ctr"/>
            <a:r>
              <a:rPr lang="ru-RU" altLang="ru-RU" sz="1600" b="1" smtClean="0">
                <a:latin typeface="Arial" panose="020B0604020202020204" pitchFamily="34" charset="0"/>
              </a:rPr>
              <a:t>Пожар в г.Астана, 2006г.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404813"/>
            <a:ext cx="8229600" cy="4389437"/>
          </a:xfrm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pic>
        <p:nvPicPr>
          <p:cNvPr id="19460" name="Picture 4" descr="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6250"/>
            <a:ext cx="8064500" cy="626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4_Поток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26571</TotalTime>
  <Words>650</Words>
  <Application>Microsoft Office PowerPoint</Application>
  <PresentationFormat>On-screen Show (4:3)</PresentationFormat>
  <Paragraphs>307</Paragraphs>
  <Slides>29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Calibri</vt:lpstr>
      <vt:lpstr>Arial</vt:lpstr>
      <vt:lpstr>Wingdings 2</vt:lpstr>
      <vt:lpstr>Times New Roman</vt:lpstr>
      <vt:lpstr>MS Mincho</vt:lpstr>
      <vt:lpstr>Cambria</vt:lpstr>
      <vt:lpstr>Arial Narrow</vt:lpstr>
      <vt:lpstr>&amp;quot</vt:lpstr>
      <vt:lpstr>Wingdings</vt:lpstr>
      <vt:lpstr>4_Поток</vt:lpstr>
      <vt:lpstr>Слайд Microsoft PowerPoint</vt:lpstr>
      <vt:lpstr>   Новации в требованиях ПБ для фасадных систем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Анализ пожарной опасности зданий с ФС – основа для исследований и обоснования  нормативных требований</vt:lpstr>
      <vt:lpstr>Анализ пожарной опасности зданий с ФС (продолжение)</vt:lpstr>
      <vt:lpstr>Пожар в г.Астана, 2006г.</vt:lpstr>
      <vt:lpstr>Анализ пожарной опасности зданий с ФС (продолжение)</vt:lpstr>
      <vt:lpstr>Анализ пожарной опасности зданий с ФС (завершение)</vt:lpstr>
      <vt:lpstr>Пожар в г.Самара 12.03.2021г. ТОЦ «Скала» (8 эт., эвакуация 300 чел.)</vt:lpstr>
      <vt:lpstr>Пожар в г.Самара 12.03.2021 ТОЦ «Скала» (8 эт.)</vt:lpstr>
      <vt:lpstr>PowerPoint Presentation</vt:lpstr>
      <vt:lpstr>PowerPoint Presentation</vt:lpstr>
      <vt:lpstr>PowerPoint Presentation</vt:lpstr>
      <vt:lpstr>Об изменениях ФЗ №123  (проект по состоянию на 04.03.2021г.)</vt:lpstr>
      <vt:lpstr>Об изменениях ФЗ №123  (проект по состоянию на 04.03.2021г.)</vt:lpstr>
      <vt:lpstr>Примеры оснований для разработки СТУ по ПБ (не подлежат согласованию с Минстроем – п.3 Порядка…, утв. приказом Минстроя от 30.11.2020г. №734/пр) </vt:lpstr>
      <vt:lpstr>Об изменениях ФЗ №123  (проект по состоянию на 04.03.2021г.) </vt:lpstr>
      <vt:lpstr>Об изменениях ФЗ №123  (проект по состоянию на 04.03.2021г.)</vt:lpstr>
      <vt:lpstr>Табл.2 и 3 признать утратившими силу</vt:lpstr>
      <vt:lpstr>Об изменениях ФЗ №123  (проект по состоянию на 04.03.2021г.)</vt:lpstr>
      <vt:lpstr>PowerPoint Presentation</vt:lpstr>
      <vt:lpstr>PowerPoint Presentation</vt:lpstr>
      <vt:lpstr>Намеченные меры по  повышению эффективности контроля   </vt:lpstr>
      <vt:lpstr>PowerPoint Presentation</vt:lpstr>
      <vt:lpstr>PowerPoint Presentation</vt:lpstr>
      <vt:lpstr>PowerPoint Presentation</vt:lpstr>
    </vt:vector>
  </TitlesOfParts>
  <Company>ГРОСС ПТ ЦЕНТР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«СПЕЦАВТОМАТИКА», представляют</dc:title>
  <dc:creator>andreev</dc:creator>
  <cp:lastModifiedBy>Sergey</cp:lastModifiedBy>
  <cp:revision>600</cp:revision>
  <dcterms:created xsi:type="dcterms:W3CDTF">2005-09-29T09:02:06Z</dcterms:created>
  <dcterms:modified xsi:type="dcterms:W3CDTF">2021-03-29T10:17:23Z</dcterms:modified>
</cp:coreProperties>
</file>