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442" r:id="rId2"/>
    <p:sldId id="606" r:id="rId3"/>
    <p:sldId id="588" r:id="rId4"/>
    <p:sldId id="664" r:id="rId5"/>
    <p:sldId id="665" r:id="rId6"/>
    <p:sldId id="666" r:id="rId7"/>
    <p:sldId id="667" r:id="rId8"/>
    <p:sldId id="668" r:id="rId9"/>
    <p:sldId id="669" r:id="rId10"/>
    <p:sldId id="670" r:id="rId11"/>
    <p:sldId id="671" r:id="rId12"/>
    <p:sldId id="672" r:id="rId13"/>
    <p:sldId id="673" r:id="rId14"/>
    <p:sldId id="639" r:id="rId15"/>
    <p:sldId id="552" r:id="rId16"/>
    <p:sldId id="536" r:id="rId17"/>
    <p:sldId id="594" r:id="rId18"/>
    <p:sldId id="590" r:id="rId19"/>
    <p:sldId id="608" r:id="rId20"/>
    <p:sldId id="675" r:id="rId21"/>
    <p:sldId id="676" r:id="rId22"/>
    <p:sldId id="679" r:id="rId23"/>
    <p:sldId id="678" r:id="rId24"/>
    <p:sldId id="683" r:id="rId25"/>
    <p:sldId id="659" r:id="rId26"/>
    <p:sldId id="658" r:id="rId27"/>
    <p:sldId id="682" r:id="rId28"/>
    <p:sldId id="684" r:id="rId29"/>
    <p:sldId id="685" r:id="rId30"/>
    <p:sldId id="607" r:id="rId31"/>
    <p:sldId id="459" r:id="rId32"/>
  </p:sldIdLst>
  <p:sldSz cx="12192000" cy="6858000"/>
  <p:notesSz cx="7315200" cy="96012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279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orient="horz" pos="414" userDrawn="1">
          <p15:clr>
            <a:srgbClr val="A4A3A4"/>
          </p15:clr>
        </p15:guide>
        <p15:guide id="7" pos="7401" userDrawn="1">
          <p15:clr>
            <a:srgbClr val="A4A3A4"/>
          </p15:clr>
        </p15:guide>
        <p15:guide id="8" orient="horz" pos="572" userDrawn="1">
          <p15:clr>
            <a:srgbClr val="A4A3A4"/>
          </p15:clr>
        </p15:guide>
        <p15:guide id="9" orient="horz" pos="1275" userDrawn="1">
          <p15:clr>
            <a:srgbClr val="A4A3A4"/>
          </p15:clr>
        </p15:guide>
        <p15:guide id="10" orient="horz" pos="958" userDrawn="1">
          <p15:clr>
            <a:srgbClr val="A4A3A4"/>
          </p15:clr>
        </p15:guide>
        <p15:guide id="11" orient="horz" pos="14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A2B3BC"/>
    <a:srgbClr val="84CEE4"/>
    <a:srgbClr val="F0F0F0"/>
    <a:srgbClr val="ED7613"/>
    <a:srgbClr val="4F7A94"/>
    <a:srgbClr val="415B6B"/>
    <a:srgbClr val="435661"/>
    <a:srgbClr val="0081AD"/>
    <a:srgbClr val="158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240" autoAdjust="0"/>
    <p:restoredTop sz="72441" autoAdjust="0"/>
  </p:normalViewPr>
  <p:slideViewPr>
    <p:cSldViewPr snapToGrid="0" showGuides="1">
      <p:cViewPr>
        <p:scale>
          <a:sx n="60" d="100"/>
          <a:sy n="60" d="100"/>
        </p:scale>
        <p:origin x="-1656" y="-368"/>
      </p:cViewPr>
      <p:guideLst>
        <p:guide orient="horz" pos="3997"/>
        <p:guide orient="horz" pos="414"/>
        <p:guide orient="horz" pos="572"/>
        <p:guide orient="horz" pos="1275"/>
        <p:guide orient="horz" pos="958"/>
        <p:guide orient="horz" pos="1412"/>
        <p:guide pos="279"/>
        <p:guide pos="7401"/>
      </p:guideLst>
    </p:cSldViewPr>
  </p:slideViewPr>
  <p:outlineViewPr>
    <p:cViewPr>
      <p:scale>
        <a:sx n="33" d="100"/>
        <a:sy n="33" d="100"/>
      </p:scale>
      <p:origin x="0" y="-1566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265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92BDEFE-2890-4DB2-AC35-6C66707A59D4}" type="datetimeFigureOut">
              <a:rPr lang="de-DE" smtClean="0"/>
              <a:t>28.05.2018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D817D34-5E3E-475E-A615-D4E669BFE97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2633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993455A-776D-43E0-B47B-8E3FEFEC9CF1}" type="datetimeFigureOut">
              <a:rPr lang="de-DE" smtClean="0"/>
              <a:t>28.05.2018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BBC9B40-A322-45D4-9D61-4284CF2E519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9795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119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Конкурс, объявленный 10 июня этого года управляющей компанией «Аэропорты регионов» (входит в группу компаний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Ренова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»), проводился в несколько этапов. Сначала состоялся открытый отборочный тур: участвовать в нем изъявили желание 21 архитектурное бюро, но допущены были лишь 11, из которых жюри сформировало шорт-лист из 4 компаний. Это ростовское ООО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Проектсервис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«Архитектурное бюро Асадова»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Nefa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Москвы, а также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Twelve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Лондона. Именно они и разрабатывали в течение полутора месяцев свои варианты проекта аэропортового комплекса «Южный», который предполагается построить вблизи ст. Грушевская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Аксайском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районе Ростовской области. Как сообщает портал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DonNews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победитель должен был определиться еще 19 сентября, однако голоса членов жюри разделились поровну между концепциями англичан и бюро Асадова, так что организаторы были вынуждены объявить дополнительный суперфинал – в течение трех недель команды-фавориты дорабатывали свои проекты и 10 октября вновь презентовали их экспертам. В итоге с небольшим перевесом победила концепция бюро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Twelve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382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Конкурс, объявленный 10 июня этого года управляющей компанией «Аэропорты регионов» (входит в группу компаний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Ренова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»), проводился в несколько этапов. Сначала состоялся открытый отборочный тур: участвовать в нем изъявили желание 21 архитектурное бюро, но допущены были лишь 11, из которых жюри сформировало шорт-лист из 4 компаний. Это ростовское ООО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Проектсервис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«Архитектурное бюро Асадова»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Nefa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Москвы, а также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Twelve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Лондона. Именно они и разрабатывали в течение полутора месяцев свои варианты проекта аэропортового комплекса «Южный», который предполагается построить вблизи ст. Грушевская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Аксайском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районе Ростовской области. Как сообщает портал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DonNews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победитель должен был определиться еще 19 сентября, однако голоса членов жюри разделились поровну между концепциями англичан и бюро Асадова, так что организаторы были вынуждены объявить дополнительный суперфинал – в течение трех недель команды-фавориты дорабатывали свои проекты и 10 октября вновь презентовали их экспертам. В итоге с небольшим перевесом победила концепция бюро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Twelve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382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Конкурс, объявленный 10 июня этого года управляющей компанией «Аэропорты регионов» (входит в группу компаний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Ренова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»), проводился в несколько этапов. Сначала состоялся открытый отборочный тур: участвовать в нем изъявили желание 21 архитектурное бюро, но допущены были лишь 11, из которых жюри сформировало шорт-лист из 4 компаний. Это ростовское ООО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Проектсервис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«Архитектурное бюро Асадова»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Nefa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Москвы, а также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Twelve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Лондона. Именно они и разрабатывали в течение полутора месяцев свои варианты проекта аэропортового комплекса «Южный», который предполагается построить вблизи ст. Грушевская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Аксайском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районе Ростовской области. Как сообщает портал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DonNews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победитель должен был определиться еще 19 сентября, однако голоса членов жюри разделились поровну между концепциями англичан и бюро Асадова, так что организаторы были вынуждены объявить дополнительный суперфинал – в течение трех недель команды-фавориты дорабатывали свои проекты и 10 октября вновь презентовали их экспертам. В итоге с небольшим перевесом победила концепция бюро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Twelve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382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Конкурс, объявленный 10 июня этого года управляющей компанией «Аэропорты регионов» (входит в группу компаний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Ренова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»), проводился в несколько этапов. Сначала состоялся открытый отборочный тур: участвовать в нем изъявили желание 21 архитектурное бюро, но допущены были лишь 11, из которых жюри сформировало шорт-лист из 4 компаний. Это ростовское ООО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Проектсервис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«Архитектурное бюро Асадова»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Nefa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Москвы, а также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Twelve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Лондона. Именно они и разрабатывали в течение полутора месяцев свои варианты проекта аэропортового комплекса «Южный», который предполагается построить вблизи ст. Грушевская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Аксайском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районе Ростовской области. Как сообщает портал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DonNews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победитель должен был определиться еще 19 сентября, однако голоса членов жюри разделились поровну между концепциями англичан и бюро Асадова, так что организаторы были вынуждены объявить дополнительный суперфинал – в течение трех недель команды-фавориты дорабатывали свои проекты и 10 октября вновь презентовали их экспертам. В итоге с небольшим перевесом победила концепция бюро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Twelve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382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Конкурс, объявленный 10 июня этого года управляющей компанией «Аэропорты регионов» (входит в группу компаний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Ренова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»), проводился в несколько этапов. Сначала состоялся открытый отборочный тур: участвовать в нем изъявили желание 21 архитектурное бюро, но допущены были лишь 11, из которых жюри сформировало шорт-лист из 4 компаний. Это ростовское ООО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Проектсервис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«Архитектурное бюро Асадова»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Nefa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Москвы, а также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Twelve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Лондона. Именно они и разрабатывали в течение полутора месяцев свои варианты проекта аэропортового комплекса «Южный», который предполагается построить вблизи ст. Грушевская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Аксайском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районе Ростовской области. Как сообщает портал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DonNews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победитель должен был определиться еще 19 сентября, однако голоса членов жюри разделились поровну между концепциями англичан и бюро Асадова, так что организаторы были вынуждены объявить дополнительный суперфинал – в течение трех недель команды-фавориты дорабатывали свои проекты и 10 октября вновь презентовали их экспертам. В итоге с небольшим перевесом победила концепция бюро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Twelve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382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 number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de-DE" dirty="0" smtClean="0"/>
              <a:t> </a:t>
            </a:r>
            <a:r>
              <a:rPr lang="de-DE" baseline="0" dirty="0" smtClean="0"/>
              <a:t>3312</a:t>
            </a:r>
            <a:endParaRPr lang="de-DE" dirty="0"/>
          </a:p>
          <a:p>
            <a:pPr defTabSz="966612">
              <a:defRPr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519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Победитель международного конкурса на проектирование аэропорта «Южный» в Ростове-на-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Дону.В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конкурсе участвовало около 20 архитектурных бюро из России, Англии и Франции.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382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основу проекта аэровокзального комплекса англичане положили мысль о том, что аэропорт – это не столько воздушные ворота отдельно взятого города, сколько «мост в небо», связывающий между собой самые разные города и страны. Архитектурно эта метафора воплощена с помощью многочисленных параболических арок разной высоты, переброшенных с площади перед аэропортом на летное поле. Некоторые из этих конструкций касаются земли, плавно перетекая в настоящие мосты, ведущие через декоративные водоемы перед «Южным», другие зависают на некотором расстоянии от нее, превращаясь в эффектные козырьки над главным входом. Пространство между арками архитекторы предлагают остеклить – это наполнит аэропорт дневным светом и позволит пассажирам наблюдать за взлетом и посадкой самолетов не только через окна, но и через крышу</a:t>
            </a: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519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GB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 number</a:t>
            </a:r>
            <a:r>
              <a:rPr lang="de-DE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de-DE" smtClean="0"/>
              <a:t> </a:t>
            </a:r>
            <a:r>
              <a:rPr lang="de-DE" baseline="0" smtClean="0"/>
              <a:t>3312</a:t>
            </a:r>
            <a:endParaRPr lang="de-DE" smtClean="0"/>
          </a:p>
          <a:p>
            <a:pPr defTabSz="966612">
              <a:defRPr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5199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 number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de-DE" dirty="0" smtClean="0"/>
              <a:t> </a:t>
            </a:r>
            <a:r>
              <a:rPr lang="de-DE" baseline="0" dirty="0" smtClean="0"/>
              <a:t>3312</a:t>
            </a:r>
            <a:endParaRPr lang="de-DE" dirty="0"/>
          </a:p>
          <a:p>
            <a:pPr defTabSz="966612">
              <a:defRPr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519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1191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 number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de-DE" dirty="0" smtClean="0"/>
              <a:t> </a:t>
            </a:r>
            <a:r>
              <a:rPr lang="de-DE" baseline="0" dirty="0" smtClean="0"/>
              <a:t>3312</a:t>
            </a:r>
            <a:endParaRPr lang="de-DE" dirty="0"/>
          </a:p>
          <a:p>
            <a:pPr defTabSz="966612">
              <a:defRPr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519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 number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de-DE" dirty="0" smtClean="0"/>
              <a:t> </a:t>
            </a:r>
            <a:r>
              <a:rPr lang="de-DE" baseline="0" dirty="0" smtClean="0"/>
              <a:t>3312</a:t>
            </a:r>
            <a:endParaRPr lang="de-DE" dirty="0"/>
          </a:p>
          <a:p>
            <a:pPr defTabSz="966612">
              <a:defRPr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5199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GB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 number</a:t>
            </a:r>
            <a:r>
              <a:rPr lang="de-DE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de-DE" smtClean="0"/>
              <a:t> </a:t>
            </a:r>
            <a:r>
              <a:rPr lang="de-DE" baseline="0" smtClean="0"/>
              <a:t>3312</a:t>
            </a:r>
            <a:endParaRPr lang="de-DE" smtClean="0"/>
          </a:p>
          <a:p>
            <a:pPr defTabSz="966612">
              <a:defRPr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519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 number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de-DE" dirty="0" smtClean="0"/>
              <a:t> </a:t>
            </a:r>
            <a:r>
              <a:rPr lang="de-DE" baseline="0" dirty="0" smtClean="0"/>
              <a:t>3312</a:t>
            </a:r>
            <a:endParaRPr lang="de-DE" dirty="0"/>
          </a:p>
          <a:p>
            <a:pPr defTabSz="966612">
              <a:defRPr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519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contact us personally. </a:t>
            </a:r>
            <a:endParaRPr lang="de-DE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8936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experience everything up close – if not today, then on a visit to one of our (international) showrooms. We look forward to seeing you!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7855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382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Конкурс, объявленный 10 июня этого года управляющей компанией «Аэропорты регионов» (входит в группу компаний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Ренова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»), проводился в несколько этапов. Сначала состоялся открытый отборочный тур: участвовать в нем изъявили желание 21 архитектурное бюро, но допущены были лишь 11, из которых жюри сформировало шорт-лист из 4 компаний. Это ростовское ООО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Проектсервис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«Архитектурное бюро Асадова»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Nefa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Москвы, а также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Twelve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Лондона. Именно они и разрабатывали в течение полутора месяцев свои варианты проекта аэропортового комплекса «Южный», который предполагается построить вблизи ст. Грушевская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Аксайском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районе Ростовской области. Как сообщает портал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DonNews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победитель должен был определиться еще 19 сентября, однако голоса членов жюри разделились поровну между концепциями англичан и бюро Асадова, так что организаторы были вынуждены объявить дополнительный суперфинал – в течение трех недель команды-фавориты дорабатывали свои проекты и 10 октября вновь презентовали их экспертам. В итоге с небольшим перевесом победила концепция бюро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Twelve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382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Конкурс, объявленный 10 июня этого года управляющей компанией «Аэропорты регионов» (входит в группу компаний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Ренова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»), проводился в несколько этапов. Сначала состоялся открытый отборочный тур: участвовать в нем изъявили желание 21 архитектурное бюро, но допущены были лишь 11, из которых жюри сформировало шорт-лист из 4 компаний. Это ростовское ООО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Проектсервис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«Архитектурное бюро Асадова»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Nefa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Москвы, а также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Twelve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Лондона. Именно они и разрабатывали в течение полутора месяцев свои варианты проекта аэропортового комплекса «Южный», который предполагается построить вблизи ст. Грушевская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Аксайском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районе Ростовской области. Как сообщает портал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DonNews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победитель должен был определиться еще 19 сентября, однако голоса членов жюри разделились поровну между концепциями англичан и бюро Асадова, так что организаторы были вынуждены объявить дополнительный суперфинал – в течение трех недель команды-фавориты дорабатывали свои проекты и 10 октября вновь презентовали их экспертам. В итоге с небольшим перевесом победила концепция бюро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Twelve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382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Конкурс, объявленный 10 июня этого года управляющей компанией «Аэропорты регионов» (входит в группу компаний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Ренова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»), проводился в несколько этапов. Сначала состоялся открытый отборочный тур: участвовать в нем изъявили желание 21 архитектурное бюро, но допущены были лишь 11, из которых жюри сформировало шорт-лист из 4 компаний. Это ростовское ООО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Проектсервис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«Архитектурное бюро Асадова»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Nefa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Москвы, а также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Twelve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Лондона. Именно они и разрабатывали в течение полутора месяцев свои варианты проекта аэропортового комплекса «Южный», который предполагается построить вблизи ст. Грушевская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Аксайском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районе Ростовской области. Как сообщает портал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DonNews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победитель должен был определиться еще 19 сентября, однако голоса членов жюри разделились поровну между концепциями англичан и бюро Асадова, так что организаторы были вынуждены объявить дополнительный суперфинал – в течение трех недель команды-фавориты дорабатывали свои проекты и 10 октября вновь презентовали их экспертам. В итоге с небольшим перевесом победила концепция бюро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Twelve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382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Конкурс, объявленный 10 июня этого года управляющей компанией «Аэропорты регионов» (входит в группу компаний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Ренова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»), проводился в несколько этапов. Сначала состоялся открытый отборочный тур: участвовать в нем изъявили желание 21 архитектурное бюро, но допущены были лишь 11, из которых жюри сформировало шорт-лист из 4 компаний. Это ростовское ООО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Проектсервис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«Архитектурное бюро Асадова»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Nefa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Москвы, а также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Twelve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Лондона. Именно они и разрабатывали в течение полутора месяцев свои варианты проекта аэропортового комплекса «Южный», который предполагается построить вблизи ст. Грушевская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Аксайском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районе Ростовской области. Как сообщает портал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DonNews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победитель должен был определиться еще 19 сентября, однако голоса членов жюри разделились поровну между концепциями англичан и бюро Асадова, так что организаторы были вынуждены объявить дополнительный суперфинал – в течение трех недель команды-фавориты дорабатывали свои проекты и 10 октября вновь презентовали их экспертам. В итоге с небольшим перевесом победила концепция бюро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Twelve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382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Конкурс, объявленный 10 июня этого года управляющей компанией «Аэропорты регионов» (входит в группу компаний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Ренова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»), проводился в несколько этапов. Сначала состоялся открытый отборочный тур: участвовать в нем изъявили желание 21 архитектурное бюро, но допущены были лишь 11, из которых жюри сформировало шорт-лист из 4 компаний. Это ростовское ООО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Проектсервис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«Архитектурное бюро Асадова»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Nefa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Москвы, а также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Twelve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Лондона. Именно они и разрабатывали в течение полутора месяцев свои варианты проекта аэропортового комплекса «Южный», который предполагается построить вблизи ст. Грушевская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Аксайском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районе Ростовской области. Как сообщает портал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DonNews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победитель должен был определиться еще 19 сентября, однако голоса членов жюри разделились поровну между концепциями англичан и бюро Асадова, так что организаторы были вынуждены объявить дополнительный суперфинал – в течение трех недель команды-фавориты дорабатывали свои проекты и 10 октября вновь презентовали их экспертам. В итоге с небольшим перевесом победила концепция бюро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Twelve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C9B40-A322-45D4-9D61-4284CF2E519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6382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F5FC-F472-40B2-885F-09312FC78F21}" type="datetimeFigureOut">
              <a:rPr lang="de-DE" smtClean="0"/>
              <a:t>28.05.2018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541-CA0B-42EE-BCA3-CE295284F9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8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F5FC-F472-40B2-885F-09312FC78F21}" type="datetimeFigureOut">
              <a:rPr lang="de-DE" smtClean="0"/>
              <a:t>28.05.2018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541-CA0B-42EE-BCA3-CE295284F9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280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F5FC-F472-40B2-885F-09312FC78F21}" type="datetimeFigureOut">
              <a:rPr lang="de-DE" smtClean="0"/>
              <a:t>28.05.2018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541-CA0B-42EE-BCA3-CE295284F9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28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F5FC-F472-40B2-885F-09312FC78F21}" type="datetimeFigureOut">
              <a:rPr lang="de-DE" smtClean="0"/>
              <a:t>28.05.2018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541-CA0B-42EE-BCA3-CE295284F9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385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F5FC-F472-40B2-885F-09312FC78F21}" type="datetimeFigureOut">
              <a:rPr lang="de-DE" smtClean="0"/>
              <a:t>28.05.2018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541-CA0B-42EE-BCA3-CE295284F9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747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F5FC-F472-40B2-885F-09312FC78F21}" type="datetimeFigureOut">
              <a:rPr lang="de-DE" smtClean="0"/>
              <a:t>28.05.2018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541-CA0B-42EE-BCA3-CE295284F9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29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F5FC-F472-40B2-885F-09312FC78F21}" type="datetimeFigureOut">
              <a:rPr lang="de-DE" smtClean="0"/>
              <a:t>28.05.2018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541-CA0B-42EE-BCA3-CE295284F9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72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F5FC-F472-40B2-885F-09312FC78F21}" type="datetimeFigureOut">
              <a:rPr lang="de-DE" smtClean="0"/>
              <a:t>28.05.2018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541-CA0B-42EE-BCA3-CE295284F9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691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F5FC-F472-40B2-885F-09312FC78F21}" type="datetimeFigureOut">
              <a:rPr lang="de-DE" smtClean="0"/>
              <a:t>28.05.2018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541-CA0B-42EE-BCA3-CE295284F9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47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F5FC-F472-40B2-885F-09312FC78F21}" type="datetimeFigureOut">
              <a:rPr lang="de-DE" smtClean="0"/>
              <a:t>28.05.2018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541-CA0B-42EE-BCA3-CE295284F9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02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F5FC-F472-40B2-885F-09312FC78F21}" type="datetimeFigureOut">
              <a:rPr lang="de-DE" smtClean="0"/>
              <a:t>28.05.2018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7541-CA0B-42EE-BCA3-CE295284F9C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208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7F5FC-F472-40B2-885F-09312FC78F21}" type="datetimeFigureOut">
              <a:rPr lang="de-DE" smtClean="0"/>
              <a:t>28.05.2018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C7541-CA0B-42EE-BCA3-CE295284F9C0}" type="slidenum">
              <a:rPr lang="de-DE" smtClean="0"/>
              <a:t>‹#›</a:t>
            </a:fld>
            <a:endParaRPr lang="de-DE"/>
          </a:p>
        </p:txBody>
      </p:sp>
      <p:pic>
        <p:nvPicPr>
          <p:cNvPr id="22" name="Bild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57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.emf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24.jpe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0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1.emf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1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.jpeg"/><Relationship Id="rId7" Type="http://schemas.openxmlformats.org/officeDocument/2006/relationships/hyperlink" Target="http://www.facebook.com/schueco.russia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chueco.ru/" TargetMode="External"/><Relationship Id="rId5" Type="http://schemas.openxmlformats.org/officeDocument/2006/relationships/hyperlink" Target="mailto:office@schueco.ru" TargetMode="Externa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.e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"/>
            <a:ext cx="12191999" cy="6907428"/>
          </a:xfrm>
          <a:prstGeom prst="rect">
            <a:avLst/>
          </a:prstGeom>
        </p:spPr>
      </p:pic>
      <p:sp>
        <p:nvSpPr>
          <p:cNvPr id="26" name="Ellipse 25"/>
          <p:cNvSpPr/>
          <p:nvPr/>
        </p:nvSpPr>
        <p:spPr>
          <a:xfrm>
            <a:off x="1638231" y="5245100"/>
            <a:ext cx="8520570" cy="2333624"/>
          </a:xfrm>
          <a:prstGeom prst="ellipse">
            <a:avLst/>
          </a:prstGeom>
          <a:gradFill flip="none" rotWithShape="1">
            <a:gsLst>
              <a:gs pos="26000">
                <a:schemeClr val="bg1">
                  <a:alpha val="81000"/>
                </a:schemeClr>
              </a:gs>
              <a:gs pos="83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424088" y="1018514"/>
            <a:ext cx="8338911" cy="1640937"/>
            <a:chOff x="424088" y="1045349"/>
            <a:chExt cx="8338911" cy="1640937"/>
          </a:xfrm>
          <a:effectLst/>
        </p:grpSpPr>
        <p:sp>
          <p:nvSpPr>
            <p:cNvPr id="16" name="Textfeld 15"/>
            <p:cNvSpPr txBox="1"/>
            <p:nvPr/>
          </p:nvSpPr>
          <p:spPr>
            <a:xfrm>
              <a:off x="424088" y="1045349"/>
              <a:ext cx="8338911" cy="547248"/>
            </a:xfrm>
            <a:prstGeom prst="rect">
              <a:avLst/>
            </a:prstGeom>
            <a:noFill/>
            <a:effectLst>
              <a:outerShdw blurRad="63500" algn="ctr" rotWithShape="0">
                <a:schemeClr val="bg1">
                  <a:alpha val="40000"/>
                </a:schemeClr>
              </a:outerShdw>
            </a:effectLst>
          </p:spPr>
          <p:txBody>
            <a:bodyPr wrap="square" lIns="0" rtlCol="0">
              <a:noAutofit/>
            </a:bodyPr>
            <a:lstStyle/>
            <a:p>
              <a:pPr lvl="0"/>
              <a:r>
                <a:rPr lang="ru-RU" sz="3600" cap="all" spc="2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Аэропорт «Платов</a:t>
              </a:r>
              <a:r>
                <a:rPr lang="ru-RU" sz="3600" cap="all" spc="2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 </a:t>
              </a:r>
              <a:endParaRPr lang="de-DE" sz="2800" cap="all" spc="2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24088" y="2147428"/>
              <a:ext cx="7557861" cy="538858"/>
            </a:xfrm>
            <a:prstGeom prst="rect">
              <a:avLst/>
            </a:prstGeom>
            <a:noFill/>
            <a:effectLst>
              <a:outerShdw blurRad="381000" algn="ctr" rotWithShape="0">
                <a:schemeClr val="bg1">
                  <a:alpha val="40000"/>
                </a:schemeClr>
              </a:outerShdw>
            </a:effectLst>
          </p:spPr>
          <p:txBody>
            <a:bodyPr wrap="square" lIns="0" rtlCol="0">
              <a:noAutofit/>
            </a:bodyPr>
            <a:lstStyle/>
            <a:p>
              <a:pPr lvl="0"/>
              <a:r>
                <a:rPr lang="ru-RU" sz="2800" cap="all" spc="2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Применение </a:t>
              </a:r>
              <a:r>
                <a:rPr lang="ru-RU" sz="2800" cap="all" spc="20" dirty="0" err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светопрозрачных</a:t>
              </a:r>
              <a:r>
                <a:rPr lang="ru-RU" sz="2800" cap="all" spc="2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конструкций </a:t>
              </a:r>
              <a:r>
                <a:rPr lang="en-US" sz="2800" cap="all" spc="20" dirty="0" err="1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Schüco</a:t>
              </a:r>
              <a:endParaRPr lang="en-US" sz="2800" cap="all" spc="2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Gerader Verbinder 17"/>
          <p:cNvCxnSpPr>
            <a:cxnSpLocks/>
          </p:cNvCxnSpPr>
          <p:nvPr/>
        </p:nvCxnSpPr>
        <p:spPr>
          <a:xfrm>
            <a:off x="452438" y="883417"/>
            <a:ext cx="142246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90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Artem\Desktop\Направления\Аэропорты\Вена\1497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3710" y="620713"/>
            <a:ext cx="10717625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Users\Artem\Desktop\Направления\Аэропорты\Вена\1497a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" r="54438"/>
          <a:stretch/>
        </p:blipFill>
        <p:spPr bwMode="auto">
          <a:xfrm>
            <a:off x="7553915" y="620713"/>
            <a:ext cx="4638085" cy="58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hteck 37"/>
          <p:cNvSpPr/>
          <p:nvPr/>
        </p:nvSpPr>
        <p:spPr>
          <a:xfrm>
            <a:off x="-9331" y="5111750"/>
            <a:ext cx="3971731" cy="11260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rIns="36000" rtlCol="0" anchor="ctr">
            <a:noAutofit/>
          </a:bodyPr>
          <a:lstStyle/>
          <a:p>
            <a:pPr lvl="0">
              <a:spcAft>
                <a:spcPts val="300"/>
              </a:spcAft>
            </a:pPr>
            <a:r>
              <a:rPr lang="ru-RU" sz="1200" b="1" dirty="0">
                <a:solidFill>
                  <a:schemeClr val="tx2"/>
                </a:solidFill>
              </a:rPr>
              <a:t>Аэропорт г. Вена</a:t>
            </a:r>
            <a:br>
              <a:rPr lang="ru-RU" sz="1200" b="1" dirty="0">
                <a:solidFill>
                  <a:schemeClr val="tx2"/>
                </a:solidFill>
              </a:rPr>
            </a:br>
            <a:r>
              <a:rPr lang="ru-RU" sz="1200" b="1" dirty="0" err="1">
                <a:solidFill>
                  <a:schemeClr val="tx2"/>
                </a:solidFill>
              </a:rPr>
              <a:t>Вена</a:t>
            </a:r>
            <a:r>
              <a:rPr lang="ru-RU" sz="1200" b="1" dirty="0">
                <a:solidFill>
                  <a:schemeClr val="tx2"/>
                </a:solidFill>
              </a:rPr>
              <a:t>, </a:t>
            </a:r>
            <a:r>
              <a:rPr lang="ru-RU" sz="1200" b="1" dirty="0" smtClean="0">
                <a:solidFill>
                  <a:schemeClr val="tx2"/>
                </a:solidFill>
              </a:rPr>
              <a:t>Австрия</a:t>
            </a:r>
            <a:endParaRPr lang="en-US" sz="1200" b="1" dirty="0" smtClean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Реализация: 1997</a:t>
            </a: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Системы: </a:t>
            </a:r>
            <a:r>
              <a:rPr lang="ru-RU" sz="900" dirty="0" err="1">
                <a:solidFill>
                  <a:schemeClr val="tx2"/>
                </a:solidFill>
              </a:rPr>
              <a:t>SK</a:t>
            </a:r>
            <a:r>
              <a:rPr lang="ru-RU" sz="900" dirty="0">
                <a:solidFill>
                  <a:schemeClr val="tx2"/>
                </a:solidFill>
              </a:rPr>
              <a:t> 60, внутренние перегородки </a:t>
            </a:r>
            <a:r>
              <a:rPr lang="ru-RU" sz="900" dirty="0" err="1">
                <a:solidFill>
                  <a:schemeClr val="tx2"/>
                </a:solidFill>
              </a:rPr>
              <a:t>Jansen</a:t>
            </a:r>
            <a:r>
              <a:rPr lang="ru-RU" sz="900" dirty="0">
                <a:solidFill>
                  <a:schemeClr val="tx2"/>
                </a:solidFill>
              </a:rPr>
              <a:t> – </a:t>
            </a:r>
            <a:r>
              <a:rPr lang="ru-RU" sz="900" dirty="0" err="1">
                <a:solidFill>
                  <a:schemeClr val="tx2"/>
                </a:solidFill>
              </a:rPr>
              <a:t>Economy</a:t>
            </a:r>
            <a:r>
              <a:rPr lang="ru-RU" sz="900" dirty="0">
                <a:solidFill>
                  <a:schemeClr val="tx2"/>
                </a:solidFill>
              </a:rPr>
              <a:t> 50 </a:t>
            </a:r>
          </a:p>
        </p:txBody>
      </p:sp>
      <p:sp>
        <p:nvSpPr>
          <p:cNvPr id="42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Bild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2" name="Gerader Verbinder 51"/>
          <p:cNvCxnSpPr>
            <a:cxnSpLocks/>
          </p:cNvCxnSpPr>
          <p:nvPr/>
        </p:nvCxnSpPr>
        <p:spPr>
          <a:xfrm flipV="1">
            <a:off x="7553915" y="-431800"/>
            <a:ext cx="0" cy="72898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72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6743E-6 -3.7037E-7 L 0.1264 0.002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/>
          <a:stretch>
            <a:fillRect/>
          </a:stretch>
        </p:blipFill>
        <p:spPr bwMode="auto">
          <a:xfrm>
            <a:off x="-9331" y="616277"/>
            <a:ext cx="6022751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ÐÐ°ÑÑÐ¸Ð½ÐºÐ¸ Ð¿Ð¾ Ð·Ð°Ð¿ÑÐ¾ÑÑ ÐÑÑÐ¾Ð¿Ð¾ÑÑ Â«Ð¡ÑÐ¾ÐºÐ³Ð¾Ð»ÑÐ¼-ÐÑÐ»Ð°Ð½Ð´Ð°Â», ÑÐµÑÐ¼Ð¸Ð½Ð°Ð» Â«Ð¡ÐºÐ°Ð¹ Ð¡Ð¸ÑÐ¸Â», Ð¡ÑÐ¾ÐºÐ³Ð¾Ð»ÑÐ¼, Ð¨Ð²ÐµÑÐ¸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915" y="563110"/>
            <a:ext cx="7709501" cy="578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Bild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124" name="Picture 4" descr="ÐÐ°ÑÑÐ¸Ð½ÐºÐ¸ Ð¿Ð¾ Ð·Ð°Ð¿ÑÐ¾ÑÑ ÐÑÑÐ¾Ð¿Ð¾ÑÑ Â«Ð¡ÑÐ¾ÐºÐ³Ð¾Ð»ÑÐ¼-ÐÑÐ»Ð°Ð½Ð´Ð°Â», ÑÐµÑÐ¼Ð¸Ð½Ð°Ð» Â«Ð¡ÐºÐ°Ð¹ Ð¡Ð¸ÑÐ¸Â», Ð¡ÑÐ¾ÐºÐ³Ð¾Ð»ÑÐ¼, Ð¨Ð²ÐµÑÐ¸Ñ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2" r="51366"/>
          <a:stretch/>
        </p:blipFill>
        <p:spPr bwMode="auto">
          <a:xfrm>
            <a:off x="3066975" y="620711"/>
            <a:ext cx="4486940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hteck 37"/>
          <p:cNvSpPr/>
          <p:nvPr/>
        </p:nvSpPr>
        <p:spPr>
          <a:xfrm>
            <a:off x="-9331" y="5111750"/>
            <a:ext cx="3971731" cy="11260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rIns="36000" rtlCol="0" anchor="ctr">
            <a:noAutofit/>
          </a:bodyPr>
          <a:lstStyle/>
          <a:p>
            <a:pPr lvl="0">
              <a:spcAft>
                <a:spcPts val="300"/>
              </a:spcAft>
            </a:pPr>
            <a:r>
              <a:rPr lang="ru-RU" sz="1200" b="1" dirty="0">
                <a:solidFill>
                  <a:schemeClr val="tx2"/>
                </a:solidFill>
              </a:rPr>
              <a:t>Аэропорт «Стокгольм-</a:t>
            </a:r>
            <a:r>
              <a:rPr lang="ru-RU" sz="1200" b="1" dirty="0" err="1">
                <a:solidFill>
                  <a:schemeClr val="tx2"/>
                </a:solidFill>
              </a:rPr>
              <a:t>Арланда</a:t>
            </a:r>
            <a:r>
              <a:rPr lang="ru-RU" sz="1200" b="1" dirty="0">
                <a:solidFill>
                  <a:schemeClr val="tx2"/>
                </a:solidFill>
              </a:rPr>
              <a:t>», терминал «</a:t>
            </a:r>
            <a:r>
              <a:rPr lang="ru-RU" sz="1200" b="1" dirty="0" err="1">
                <a:solidFill>
                  <a:schemeClr val="tx2"/>
                </a:solidFill>
              </a:rPr>
              <a:t>Скай</a:t>
            </a:r>
            <a:r>
              <a:rPr lang="ru-RU" sz="1200" b="1" dirty="0">
                <a:solidFill>
                  <a:schemeClr val="tx2"/>
                </a:solidFill>
              </a:rPr>
              <a:t> Сити», Стокгольм, </a:t>
            </a:r>
            <a:r>
              <a:rPr lang="ru-RU" sz="1200" b="1" dirty="0" smtClean="0">
                <a:solidFill>
                  <a:schemeClr val="tx2"/>
                </a:solidFill>
              </a:rPr>
              <a:t>Швеция</a:t>
            </a:r>
            <a:endParaRPr lang="en-US" sz="1200" b="1" dirty="0" smtClean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Реализация: 1993</a:t>
            </a: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Архитектурное бюро: </a:t>
            </a:r>
            <a:r>
              <a:rPr lang="en-US" sz="900" dirty="0">
                <a:solidFill>
                  <a:schemeClr val="tx2"/>
                </a:solidFill>
              </a:rPr>
              <a:t>van </a:t>
            </a:r>
            <a:r>
              <a:rPr lang="en-US" sz="900" dirty="0" err="1">
                <a:solidFill>
                  <a:schemeClr val="tx2"/>
                </a:solidFill>
              </a:rPr>
              <a:t>Miertop</a:t>
            </a:r>
            <a:r>
              <a:rPr lang="en-US" sz="900" dirty="0">
                <a:solidFill>
                  <a:schemeClr val="tx2"/>
                </a:solidFill>
              </a:rPr>
              <a:t> and </a:t>
            </a:r>
            <a:r>
              <a:rPr lang="en-US" sz="900" dirty="0" err="1">
                <a:solidFill>
                  <a:schemeClr val="tx2"/>
                </a:solidFill>
              </a:rPr>
              <a:t>Belaieff</a:t>
            </a:r>
            <a:r>
              <a:rPr lang="en-US" sz="900" dirty="0">
                <a:solidFill>
                  <a:schemeClr val="tx2"/>
                </a:solidFill>
              </a:rPr>
              <a:t> </a:t>
            </a:r>
            <a:r>
              <a:rPr lang="en-US" sz="900" dirty="0" err="1">
                <a:solidFill>
                  <a:schemeClr val="tx2"/>
                </a:solidFill>
              </a:rPr>
              <a:t>Arkitektkontor</a:t>
            </a:r>
            <a:r>
              <a:rPr lang="en-US" sz="900" dirty="0">
                <a:solidFill>
                  <a:schemeClr val="tx2"/>
                </a:solidFill>
              </a:rPr>
              <a:t>, </a:t>
            </a:r>
            <a:r>
              <a:rPr lang="en-US" sz="900" dirty="0" err="1">
                <a:solidFill>
                  <a:schemeClr val="tx2"/>
                </a:solidFill>
              </a:rPr>
              <a:t>Mitwirkende</a:t>
            </a:r>
            <a:r>
              <a:rPr lang="en-US" sz="900" dirty="0">
                <a:solidFill>
                  <a:schemeClr val="tx2"/>
                </a:solidFill>
              </a:rPr>
              <a:t> </a:t>
            </a:r>
            <a:r>
              <a:rPr lang="en-US" sz="900" dirty="0" err="1">
                <a:solidFill>
                  <a:schemeClr val="tx2"/>
                </a:solidFill>
              </a:rPr>
              <a:t>Sachverstandige</a:t>
            </a:r>
            <a:endParaRPr lang="en-US" sz="900" dirty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Системы: </a:t>
            </a:r>
            <a:r>
              <a:rPr lang="en-US" sz="900" dirty="0" err="1">
                <a:solidFill>
                  <a:schemeClr val="tx2"/>
                </a:solidFill>
              </a:rPr>
              <a:t>Schüco</a:t>
            </a:r>
            <a:r>
              <a:rPr lang="en-US" sz="900" dirty="0">
                <a:solidFill>
                  <a:schemeClr val="tx2"/>
                </a:solidFill>
              </a:rPr>
              <a:t> FW 50+</a:t>
            </a:r>
          </a:p>
        </p:txBody>
      </p:sp>
      <p:cxnSp>
        <p:nvCxnSpPr>
          <p:cNvPr id="10" name="Gerader Verbinder 51"/>
          <p:cNvCxnSpPr>
            <a:cxnSpLocks/>
          </p:cNvCxnSpPr>
          <p:nvPr/>
        </p:nvCxnSpPr>
        <p:spPr>
          <a:xfrm flipV="1">
            <a:off x="3066975" y="-431800"/>
            <a:ext cx="0" cy="72898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>
            <a:cxnSpLocks/>
          </p:cNvCxnSpPr>
          <p:nvPr/>
        </p:nvCxnSpPr>
        <p:spPr>
          <a:xfrm flipV="1">
            <a:off x="7553915" y="-431800"/>
            <a:ext cx="0" cy="72898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62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086E-6 -3.7037E-6 L -0.13069 0.01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5" y="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795E-7 4.07407E-6 L -0.13772 0.009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6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8" t="3651"/>
          <a:stretch/>
        </p:blipFill>
        <p:spPr bwMode="auto">
          <a:xfrm>
            <a:off x="-4136304" y="578197"/>
            <a:ext cx="11813011" cy="578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43"/>
          <a:stretch>
            <a:fillRect/>
          </a:stretch>
        </p:blipFill>
        <p:spPr bwMode="auto">
          <a:xfrm>
            <a:off x="7553914" y="620713"/>
            <a:ext cx="4638085" cy="612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hteck 37"/>
          <p:cNvSpPr/>
          <p:nvPr/>
        </p:nvSpPr>
        <p:spPr>
          <a:xfrm>
            <a:off x="-9331" y="5111750"/>
            <a:ext cx="3971731" cy="11260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rIns="36000" rtlCol="0" anchor="ctr">
            <a:noAutofit/>
          </a:bodyPr>
          <a:lstStyle/>
          <a:p>
            <a:pPr lvl="0">
              <a:spcAft>
                <a:spcPts val="300"/>
              </a:spcAft>
            </a:pPr>
            <a:r>
              <a:rPr lang="ru-RU" sz="1200" b="1" dirty="0">
                <a:solidFill>
                  <a:schemeClr val="tx2"/>
                </a:solidFill>
              </a:rPr>
              <a:t>Терминал «Скайлинк» </a:t>
            </a:r>
            <a:br>
              <a:rPr lang="ru-RU" sz="1200" b="1" dirty="0">
                <a:solidFill>
                  <a:schemeClr val="tx2"/>
                </a:solidFill>
              </a:rPr>
            </a:br>
            <a:r>
              <a:rPr lang="ru-RU" sz="1200" b="1" dirty="0">
                <a:solidFill>
                  <a:schemeClr val="tx2"/>
                </a:solidFill>
              </a:rPr>
              <a:t>Вена, </a:t>
            </a:r>
            <a:r>
              <a:rPr lang="ru-RU" sz="1200" b="1" dirty="0" smtClean="0">
                <a:solidFill>
                  <a:schemeClr val="tx2"/>
                </a:solidFill>
              </a:rPr>
              <a:t>Австрия</a:t>
            </a:r>
            <a:endParaRPr lang="en-US" sz="1200" b="1" dirty="0" smtClean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Реализация: 2009</a:t>
            </a: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Архитектурное бюро: Дэвид </a:t>
            </a:r>
            <a:r>
              <a:rPr lang="ru-RU" sz="900" dirty="0" err="1">
                <a:solidFill>
                  <a:schemeClr val="tx2"/>
                </a:solidFill>
              </a:rPr>
              <a:t>Аджайе</a:t>
            </a:r>
            <a:r>
              <a:rPr lang="ru-RU" sz="900" dirty="0">
                <a:solidFill>
                  <a:schemeClr val="tx2"/>
                </a:solidFill>
              </a:rPr>
              <a:t>, «</a:t>
            </a:r>
            <a:r>
              <a:rPr lang="en-US" sz="900" dirty="0" err="1">
                <a:solidFill>
                  <a:schemeClr val="tx2"/>
                </a:solidFill>
              </a:rPr>
              <a:t>Adjaye</a:t>
            </a:r>
            <a:r>
              <a:rPr lang="en-US" sz="900" dirty="0">
                <a:solidFill>
                  <a:schemeClr val="tx2"/>
                </a:solidFill>
              </a:rPr>
              <a:t> Associates»</a:t>
            </a: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Системы: </a:t>
            </a:r>
            <a:r>
              <a:rPr lang="en-US" sz="900" dirty="0" err="1">
                <a:solidFill>
                  <a:schemeClr val="tx2"/>
                </a:solidFill>
              </a:rPr>
              <a:t>Schüco</a:t>
            </a:r>
            <a:r>
              <a:rPr lang="en-US" sz="900" dirty="0">
                <a:solidFill>
                  <a:schemeClr val="tx2"/>
                </a:solidFill>
              </a:rPr>
              <a:t> FW </a:t>
            </a:r>
            <a:r>
              <a:rPr lang="en-US" sz="900" dirty="0" err="1">
                <a:solidFill>
                  <a:schemeClr val="tx2"/>
                </a:solidFill>
              </a:rPr>
              <a:t>50+.HI</a:t>
            </a:r>
            <a:r>
              <a:rPr lang="en-US" sz="900" dirty="0">
                <a:solidFill>
                  <a:schemeClr val="tx2"/>
                </a:solidFill>
              </a:rPr>
              <a:t>, </a:t>
            </a:r>
          </a:p>
          <a:p>
            <a:pPr lvl="0">
              <a:spcAft>
                <a:spcPts val="300"/>
              </a:spcAft>
            </a:pPr>
            <a:r>
              <a:rPr lang="en-US" sz="900" dirty="0" err="1">
                <a:solidFill>
                  <a:schemeClr val="tx2"/>
                </a:solidFill>
              </a:rPr>
              <a:t>Schüco</a:t>
            </a:r>
            <a:r>
              <a:rPr lang="en-US" sz="900" dirty="0">
                <a:solidFill>
                  <a:schemeClr val="tx2"/>
                </a:solidFill>
              </a:rPr>
              <a:t> FW 50+ SG, </a:t>
            </a:r>
            <a:r>
              <a:rPr lang="en-US" sz="900" dirty="0" err="1">
                <a:solidFill>
                  <a:schemeClr val="tx2"/>
                </a:solidFill>
              </a:rPr>
              <a:t>Schüco</a:t>
            </a:r>
            <a:r>
              <a:rPr lang="en-US" sz="900" dirty="0">
                <a:solidFill>
                  <a:schemeClr val="tx2"/>
                </a:solidFill>
              </a:rPr>
              <a:t> ADS 70</a:t>
            </a:r>
          </a:p>
        </p:txBody>
      </p:sp>
      <p:sp>
        <p:nvSpPr>
          <p:cNvPr id="42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Bild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2" name="Gerader Verbinder 51"/>
          <p:cNvCxnSpPr>
            <a:cxnSpLocks/>
          </p:cNvCxnSpPr>
          <p:nvPr/>
        </p:nvCxnSpPr>
        <p:spPr>
          <a:xfrm flipV="1">
            <a:off x="7553915" y="-431800"/>
            <a:ext cx="0" cy="72898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62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929E-6 -3.7037E-7 L 0.18211 -0.0074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99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Bild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r Verbinder 17"/>
          <p:cNvCxnSpPr>
            <a:cxnSpLocks/>
          </p:cNvCxnSpPr>
          <p:nvPr/>
        </p:nvCxnSpPr>
        <p:spPr>
          <a:xfrm>
            <a:off x="452438" y="888986"/>
            <a:ext cx="142246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8"/>
          <p:cNvSpPr txBox="1"/>
          <p:nvPr/>
        </p:nvSpPr>
        <p:spPr>
          <a:xfrm>
            <a:off x="424087" y="1024082"/>
            <a:ext cx="11044013" cy="1399803"/>
          </a:xfrm>
          <a:prstGeom prst="rect">
            <a:avLst/>
          </a:prstGeom>
          <a:noFill/>
          <a:effectLst/>
        </p:spPr>
        <p:txBody>
          <a:bodyPr wrap="square" lIns="0" rtlCol="0">
            <a:noAutofit/>
          </a:bodyPr>
          <a:lstStyle/>
          <a:p>
            <a:pPr lvl="0"/>
            <a:r>
              <a:rPr lang="ru-RU" sz="3600" cap="all" spc="2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Конкурс на проектирование</a:t>
            </a:r>
          </a:p>
          <a:p>
            <a:pPr lvl="0"/>
            <a:r>
              <a:rPr lang="ru-RU" sz="2800" cap="all" spc="2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Аэропорт </a:t>
            </a:r>
            <a:r>
              <a:rPr lang="ru-RU" sz="2800" cap="all" spc="2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чм</a:t>
            </a:r>
            <a:r>
              <a:rPr lang="ru-RU" sz="2800" cap="all" spc="2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 южный – ростов-на-дону</a:t>
            </a:r>
            <a:endParaRPr lang="de-DE" sz="3600" cap="all" spc="2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356" y="2521181"/>
            <a:ext cx="7542398" cy="408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99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totalarch.com/files/gallery/gc_2016_56_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32" t="157" r="-11075" b="-157"/>
          <a:stretch/>
        </p:blipFill>
        <p:spPr bwMode="auto">
          <a:xfrm>
            <a:off x="7553914" y="620713"/>
            <a:ext cx="8949267" cy="573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totalarch.com/files/gallery/gc_2016_56_0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1"/>
          <a:stretch/>
        </p:blipFill>
        <p:spPr bwMode="auto">
          <a:xfrm>
            <a:off x="-3528355" y="620713"/>
            <a:ext cx="11082270" cy="594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hteck 37"/>
          <p:cNvSpPr/>
          <p:nvPr/>
        </p:nvSpPr>
        <p:spPr>
          <a:xfrm>
            <a:off x="-9331" y="5457525"/>
            <a:ext cx="3971731" cy="7802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rIns="36000" rtlCol="0" anchor="ctr">
            <a:noAutofit/>
          </a:bodyPr>
          <a:lstStyle/>
          <a:p>
            <a:pPr lvl="0">
              <a:spcAft>
                <a:spcPts val="300"/>
              </a:spcAft>
            </a:pPr>
            <a:r>
              <a:rPr lang="ru-RU" sz="1200" b="1" dirty="0" smtClean="0">
                <a:solidFill>
                  <a:schemeClr val="tx2"/>
                </a:solidFill>
              </a:rPr>
              <a:t>Концепция объекта от Рязанский </a:t>
            </a:r>
            <a:r>
              <a:rPr lang="ru-RU" sz="1200" b="1" dirty="0">
                <a:solidFill>
                  <a:schemeClr val="tx2"/>
                </a:solidFill>
              </a:rPr>
              <a:t>институт </a:t>
            </a:r>
            <a:r>
              <a:rPr lang="ru-RU" sz="1200" b="1" dirty="0" err="1" smtClean="0">
                <a:solidFill>
                  <a:schemeClr val="tx2"/>
                </a:solidFill>
              </a:rPr>
              <a:t>МАМИ</a:t>
            </a:r>
            <a:endParaRPr lang="ru-RU" sz="1200" b="1" dirty="0" smtClean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ru-RU" sz="900" dirty="0" smtClean="0">
                <a:solidFill>
                  <a:schemeClr val="tx2"/>
                </a:solidFill>
              </a:rPr>
              <a:t>Лузгина Анастасия, </a:t>
            </a:r>
            <a:r>
              <a:rPr lang="ru-RU" sz="900" dirty="0" err="1" smtClean="0">
                <a:solidFill>
                  <a:schemeClr val="tx2"/>
                </a:solidFill>
              </a:rPr>
              <a:t>Векилян</a:t>
            </a:r>
            <a:r>
              <a:rPr lang="ru-RU" sz="900" dirty="0" smtClean="0">
                <a:solidFill>
                  <a:schemeClr val="tx2"/>
                </a:solidFill>
              </a:rPr>
              <a:t> </a:t>
            </a:r>
            <a:r>
              <a:rPr lang="ru-RU" sz="900" dirty="0">
                <a:solidFill>
                  <a:schemeClr val="tx2"/>
                </a:solidFill>
              </a:rPr>
              <a:t>Михаил</a:t>
            </a:r>
            <a:endParaRPr lang="de-DE" sz="900" dirty="0">
              <a:solidFill>
                <a:schemeClr val="tx2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Bild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" name="Gerader Verbinder 51"/>
          <p:cNvCxnSpPr>
            <a:cxnSpLocks/>
          </p:cNvCxnSpPr>
          <p:nvPr/>
        </p:nvCxnSpPr>
        <p:spPr>
          <a:xfrm flipV="1">
            <a:off x="7553915" y="-431800"/>
            <a:ext cx="0" cy="72898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713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-0.1375 -0.000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ÐÐ¾Ð½ÑÐµÐ¿ÑÐ¸Ñ Ð¿Ð°ÑÑÐ°Ð¶Ð¸ÑÑÐºÐ¾Ð³Ð¾ ÑÐµÑÐ¼Ð¸Ð½Ð°Ð»Ð° Ð°ÑÑÐ¾Ð¿Ð¾ÑÑÐ° Â«Ð®Ð¶Ð½ÑÐ¹Â» Ð² Ð³. Ð Ð¾ÑÑÐ¾Ð²Ðµ-Ð½Ð°-ÐÐ¾Ð½Ñ Â© ÐÑÑÐ¸ÑÐµÐºÑÑÑÐ½Ð¾Ðµ Ð±ÑÑÐ¾ ÐÑÐ°Ð´Ð¾Ð²Ð°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9359" y="620712"/>
            <a:ext cx="7640535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Ð¾Ð½ÑÐµÐ¿ÑÐ¸Ñ Ð¿Ð°ÑÑÐ°Ð¶Ð¸ÑÑÐºÐ¾Ð³Ð¾ ÑÐµÑÐ¼Ð¸Ð½Ð°Ð»Ð° Ð°ÑÑÐ¾Ð¿Ð¾ÑÑÐ° Â«Ð®Ð¶Ð½ÑÐ¹Â» Ð² Ð³. Ð Ð¾ÑÑÐ¾Ð²Ðµ-Ð½Ð°-ÐÐ¾Ð½Ñ Â© ÐÑÑÐ¸ÑÐµÐºÑÑÑÐ½Ð¾Ðµ Ð±ÑÑÐ¾ ÐÑÐ°Ð´Ð¾Ð²Ð° 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22" y="3048519"/>
            <a:ext cx="8273662" cy="642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Ð¾Ð½ÑÐµÐ¿ÑÐ¸Ñ Ð¿Ð°ÑÑÐ°Ð¶Ð¸ÑÑÐºÐ¾Ð³Ð¾ ÑÐµÑÐ¼Ð¸Ð½Ð°Ð»Ð° Ð°ÑÑÐ¾Ð¿Ð¾ÑÑÐ° Â«Ð®Ð¶Ð½ÑÐ¹Â» Ð² Ð³. Ð Ð¾ÑÑÐ¾Ð²Ðµ-Ð½Ð°-ÐÐ¾Ð½Ñ Â© ÐÑÑÐ¸ÑÐµÐºÑÑÑÐ½Ð¾Ðµ Ð±ÑÑÐ¾ ÐÑÐ°Ð´Ð¾Ð²Ð° 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6" b="32078"/>
          <a:stretch/>
        </p:blipFill>
        <p:spPr bwMode="auto">
          <a:xfrm>
            <a:off x="3934348" y="620713"/>
            <a:ext cx="8254478" cy="242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hteck 37"/>
          <p:cNvSpPr/>
          <p:nvPr/>
        </p:nvSpPr>
        <p:spPr>
          <a:xfrm>
            <a:off x="1556" y="5188688"/>
            <a:ext cx="3264159" cy="104909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rIns="36000" rtlCol="0" anchor="ctr">
            <a:noAutofit/>
          </a:bodyPr>
          <a:lstStyle/>
          <a:p>
            <a:pPr lvl="0">
              <a:spcAft>
                <a:spcPts val="300"/>
              </a:spcAft>
            </a:pPr>
            <a:r>
              <a:rPr lang="ru-RU" sz="1200" b="1" dirty="0">
                <a:solidFill>
                  <a:schemeClr val="tx2"/>
                </a:solidFill>
              </a:rPr>
              <a:t>Концепция пассажирского терминала аэропорта «Южный» в </a:t>
            </a:r>
            <a:endParaRPr lang="ru-RU" sz="1200" b="1" dirty="0" smtClean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ru-RU" sz="1200" b="1" dirty="0" smtClean="0">
                <a:solidFill>
                  <a:schemeClr val="tx2"/>
                </a:solidFill>
              </a:rPr>
              <a:t>г</a:t>
            </a:r>
            <a:r>
              <a:rPr lang="ru-RU" sz="1200" b="1" dirty="0">
                <a:solidFill>
                  <a:schemeClr val="tx2"/>
                </a:solidFill>
              </a:rPr>
              <a:t>. Ростове-на-Дону </a:t>
            </a:r>
            <a:endParaRPr lang="ru-RU" sz="1200" b="1" dirty="0" smtClean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ru-RU" sz="1200" b="1" dirty="0" smtClean="0">
                <a:solidFill>
                  <a:schemeClr val="tx2"/>
                </a:solidFill>
              </a:rPr>
              <a:t>© </a:t>
            </a:r>
            <a:r>
              <a:rPr lang="ru-RU" sz="900" dirty="0">
                <a:solidFill>
                  <a:schemeClr val="tx2"/>
                </a:solidFill>
              </a:rPr>
              <a:t>Архитектурное бюро Асадова</a:t>
            </a:r>
          </a:p>
        </p:txBody>
      </p:sp>
      <p:sp>
        <p:nvSpPr>
          <p:cNvPr id="42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2" name="Gerader Verbinder 51"/>
          <p:cNvCxnSpPr>
            <a:cxnSpLocks/>
          </p:cNvCxnSpPr>
          <p:nvPr/>
        </p:nvCxnSpPr>
        <p:spPr>
          <a:xfrm flipV="1">
            <a:off x="3934348" y="-431800"/>
            <a:ext cx="0" cy="72898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>
            <a:cxnSpLocks/>
          </p:cNvCxnSpPr>
          <p:nvPr/>
        </p:nvCxnSpPr>
        <p:spPr>
          <a:xfrm flipH="1">
            <a:off x="3934348" y="3048519"/>
            <a:ext cx="827683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Bild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58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4.16667E-7 -0.227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13256 0.0055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8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°ÑÑÐ¾Ð¿Ð¾ÑÑ ÑÐ¶Ð½ÑÐ¹ ÐºÐ¾Ð½ÐºÑÑÑ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-8467"/>
            <a:ext cx="12210661" cy="763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hteck 37"/>
          <p:cNvSpPr/>
          <p:nvPr/>
        </p:nvSpPr>
        <p:spPr>
          <a:xfrm>
            <a:off x="-9331" y="5457525"/>
            <a:ext cx="3971731" cy="7802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rIns="36000" rtlCol="0" anchor="ctr">
            <a:noAutofit/>
          </a:bodyPr>
          <a:lstStyle/>
          <a:p>
            <a:pPr lvl="0">
              <a:spcAft>
                <a:spcPts val="300"/>
              </a:spcAft>
            </a:pPr>
            <a:r>
              <a:rPr lang="en-US" sz="1200" b="1" dirty="0">
                <a:solidFill>
                  <a:schemeClr val="tx2"/>
                </a:solidFill>
              </a:rPr>
              <a:t>Twelve Architects</a:t>
            </a:r>
          </a:p>
          <a:p>
            <a:pPr lvl="0">
              <a:spcAft>
                <a:spcPts val="300"/>
              </a:spcAft>
            </a:pPr>
            <a:r>
              <a:rPr lang="ru-RU" sz="900" dirty="0" smtClean="0">
                <a:solidFill>
                  <a:schemeClr val="tx2"/>
                </a:solidFill>
              </a:rPr>
              <a:t>Эскиз - победитель</a:t>
            </a:r>
            <a:endParaRPr lang="de-DE" sz="900" dirty="0">
              <a:solidFill>
                <a:schemeClr val="tx2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Bild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960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vrzhevskaya\Dropbox\Schüco\2018 АРХИТЕКТУРЫЙ СЕМИНАР ФАСАДЫ\Материалы\aeroport_rost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343" y="-3741738"/>
            <a:ext cx="14287501" cy="1008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hteck 37"/>
          <p:cNvSpPr/>
          <p:nvPr/>
        </p:nvSpPr>
        <p:spPr>
          <a:xfrm>
            <a:off x="1556" y="5457525"/>
            <a:ext cx="3808444" cy="7802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rIns="36000" rtlCol="0" anchor="ctr">
            <a:noAutofit/>
          </a:bodyPr>
          <a:lstStyle/>
          <a:p>
            <a:pPr lvl="0">
              <a:spcAft>
                <a:spcPts val="300"/>
              </a:spcAft>
            </a:pPr>
            <a:endParaRPr lang="ru-RU" sz="1200" b="1" dirty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ru-RU" sz="1200" b="1" dirty="0">
                <a:solidFill>
                  <a:schemeClr val="tx2"/>
                </a:solidFill>
              </a:rPr>
              <a:t>Проект аэропорта «Южный» бюро </a:t>
            </a:r>
            <a:r>
              <a:rPr lang="en-US" sz="1200" b="1" dirty="0">
                <a:solidFill>
                  <a:schemeClr val="tx2"/>
                </a:solidFill>
              </a:rPr>
              <a:t>Twelve Architects &amp; </a:t>
            </a:r>
            <a:r>
              <a:rPr lang="en-US" sz="1200" b="1" dirty="0" err="1">
                <a:solidFill>
                  <a:schemeClr val="tx2"/>
                </a:solidFill>
              </a:rPr>
              <a:t>masterplanners</a:t>
            </a:r>
            <a:r>
              <a:rPr lang="en-US" sz="1200" b="1" dirty="0">
                <a:solidFill>
                  <a:schemeClr val="tx2"/>
                </a:solidFill>
              </a:rPr>
              <a:t>. </a:t>
            </a:r>
            <a:endParaRPr lang="ru-RU" sz="1200" b="1" dirty="0" smtClean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ru-RU" sz="900" dirty="0" smtClean="0">
                <a:solidFill>
                  <a:schemeClr val="tx2"/>
                </a:solidFill>
              </a:rPr>
              <a:t>Иллюстрация </a:t>
            </a:r>
            <a:r>
              <a:rPr lang="ru-RU" sz="900" dirty="0">
                <a:solidFill>
                  <a:schemeClr val="tx2"/>
                </a:solidFill>
              </a:rPr>
              <a:t>с сайта </a:t>
            </a:r>
            <a:r>
              <a:rPr lang="de-DE" sz="900" dirty="0" smtClean="0">
                <a:solidFill>
                  <a:schemeClr val="tx2"/>
                </a:solidFill>
              </a:rPr>
              <a:t>twelvearchitects.com</a:t>
            </a:r>
            <a:endParaRPr lang="ru-RU" sz="900" dirty="0" smtClean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endParaRPr lang="de-DE" sz="900" dirty="0">
              <a:solidFill>
                <a:schemeClr val="tx2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Bild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82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ityreporter.ru/wp-content/uploads/2014/12/b6ee3faa02b9e79b0f8d8f7406e96ae7-696x4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3" y="0"/>
            <a:ext cx="12210661" cy="763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hteck 37"/>
          <p:cNvSpPr/>
          <p:nvPr/>
        </p:nvSpPr>
        <p:spPr>
          <a:xfrm>
            <a:off x="1556" y="5457525"/>
            <a:ext cx="4970494" cy="7802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rIns="36000" rtlCol="0" anchor="ctr">
            <a:noAutofit/>
          </a:bodyPr>
          <a:lstStyle/>
          <a:p>
            <a:pPr lvl="0">
              <a:spcAft>
                <a:spcPts val="300"/>
              </a:spcAft>
            </a:pPr>
            <a:r>
              <a:rPr lang="ru-RU" sz="1200" b="1" dirty="0" smtClean="0">
                <a:solidFill>
                  <a:schemeClr val="tx2"/>
                </a:solidFill>
              </a:rPr>
              <a:t>Преобразование внешнего и внутреннего пространства</a:t>
            </a:r>
          </a:p>
          <a:p>
            <a:pPr lvl="0">
              <a:spcAft>
                <a:spcPts val="300"/>
              </a:spcAft>
            </a:pPr>
            <a:r>
              <a:rPr lang="de-DE" sz="900" dirty="0" err="1" smtClean="0">
                <a:solidFill>
                  <a:schemeClr val="tx2"/>
                </a:solidFill>
              </a:rPr>
              <a:t>Schüco</a:t>
            </a:r>
            <a:r>
              <a:rPr lang="de-DE" sz="900" dirty="0" smtClean="0">
                <a:solidFill>
                  <a:schemeClr val="tx2"/>
                </a:solidFill>
              </a:rPr>
              <a:t> </a:t>
            </a:r>
            <a:r>
              <a:rPr lang="ru-RU" sz="900" dirty="0" smtClean="0">
                <a:solidFill>
                  <a:schemeClr val="tx2"/>
                </a:solidFill>
              </a:rPr>
              <a:t>задачи для проектирования</a:t>
            </a:r>
            <a:endParaRPr lang="de-DE" sz="900" dirty="0">
              <a:solidFill>
                <a:schemeClr val="tx2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Bild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187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arhinovosti.ru/wp-content/uploads/2013/12/rostov-on-don-airport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154" y="-769257"/>
            <a:ext cx="12443646" cy="777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Bild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hteck 37"/>
          <p:cNvSpPr/>
          <p:nvPr/>
        </p:nvSpPr>
        <p:spPr>
          <a:xfrm>
            <a:off x="-87858" y="5341914"/>
            <a:ext cx="3264159" cy="7802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rIns="36000" rtlCol="0" anchor="ctr">
            <a:noAutofit/>
          </a:bodyPr>
          <a:lstStyle/>
          <a:p>
            <a:pPr lvl="0">
              <a:spcAft>
                <a:spcPts val="300"/>
              </a:spcAft>
            </a:pPr>
            <a:r>
              <a:rPr lang="ru-RU" sz="1200" b="1" dirty="0" smtClean="0">
                <a:solidFill>
                  <a:schemeClr val="tx2"/>
                </a:solidFill>
              </a:rPr>
              <a:t>Интерьер аэропорта Южный (Платов)</a:t>
            </a:r>
            <a:endParaRPr lang="de-DE" sz="1200" b="1" dirty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de-DE" sz="900" dirty="0" err="1" smtClean="0">
                <a:solidFill>
                  <a:schemeClr val="tx2"/>
                </a:solidFill>
              </a:rPr>
              <a:t>Schüco</a:t>
            </a:r>
            <a:r>
              <a:rPr lang="ru-RU" sz="900" dirty="0" smtClean="0">
                <a:solidFill>
                  <a:schemeClr val="tx2"/>
                </a:solidFill>
              </a:rPr>
              <a:t>  фасадные системы</a:t>
            </a:r>
            <a:endParaRPr lang="de-DE" sz="900" dirty="0">
              <a:solidFill>
                <a:schemeClr val="tx2"/>
              </a:solidFill>
            </a:endParaRPr>
          </a:p>
        </p:txBody>
      </p:sp>
      <p:sp>
        <p:nvSpPr>
          <p:cNvPr id="35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60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7"/>
            <a:ext cx="12191999" cy="6907428"/>
          </a:xfrm>
          <a:prstGeom prst="rect">
            <a:avLst/>
          </a:prstGeom>
          <a:effectLst>
            <a:glow rad="127000">
              <a:schemeClr val="accent1">
                <a:alpha val="10000"/>
              </a:schemeClr>
            </a:glow>
            <a:reflection stA="18000" endPos="65000" dist="50800" dir="5400000" sy="-100000" algn="bl" rotWithShape="0"/>
          </a:effectLst>
        </p:spPr>
      </p:pic>
      <p:sp>
        <p:nvSpPr>
          <p:cNvPr id="16" name="Textfeld 15"/>
          <p:cNvSpPr txBox="1"/>
          <p:nvPr/>
        </p:nvSpPr>
        <p:spPr>
          <a:xfrm>
            <a:off x="424088" y="1018514"/>
            <a:ext cx="8338911" cy="547248"/>
          </a:xfrm>
          <a:prstGeom prst="rect">
            <a:avLst/>
          </a:prstGeom>
          <a:noFill/>
          <a:effectLst>
            <a:outerShdw blurRad="63500" algn="ctr" rotWithShape="0">
              <a:schemeClr val="bg1">
                <a:alpha val="40000"/>
              </a:schemeClr>
            </a:outerShdw>
          </a:effectLst>
        </p:spPr>
        <p:txBody>
          <a:bodyPr wrap="square" lIns="0" rtlCol="0">
            <a:noAutofit/>
          </a:bodyPr>
          <a:lstStyle/>
          <a:p>
            <a:pPr lvl="0"/>
            <a:r>
              <a:rPr lang="ru-RU" sz="3600" cap="all" spc="2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компании</a:t>
            </a:r>
            <a:endParaRPr lang="de-DE" sz="2800" cap="all" spc="2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Gerader Verbinder 17"/>
          <p:cNvCxnSpPr>
            <a:cxnSpLocks/>
          </p:cNvCxnSpPr>
          <p:nvPr/>
        </p:nvCxnSpPr>
        <p:spPr>
          <a:xfrm>
            <a:off x="452438" y="883417"/>
            <a:ext cx="142246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452438" y="2298092"/>
            <a:ext cx="11187111" cy="409733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300"/>
              </a:spcAft>
            </a:pPr>
            <a:endParaRPr lang="de-DE" sz="1100" b="1" dirty="0">
              <a:solidFill>
                <a:schemeClr val="tx2"/>
              </a:solidFill>
            </a:endParaRPr>
          </a:p>
        </p:txBody>
      </p:sp>
      <p:grpSp>
        <p:nvGrpSpPr>
          <p:cNvPr id="12" name="Gruppieren 28"/>
          <p:cNvGrpSpPr/>
          <p:nvPr/>
        </p:nvGrpSpPr>
        <p:grpSpPr>
          <a:xfrm>
            <a:off x="836613" y="5176356"/>
            <a:ext cx="2109873" cy="724059"/>
            <a:chOff x="442913" y="3006725"/>
            <a:chExt cx="2109873" cy="724059"/>
          </a:xfrm>
        </p:grpSpPr>
        <p:sp>
          <p:nvSpPr>
            <p:cNvPr id="13" name="Rechteck 29"/>
            <p:cNvSpPr/>
            <p:nvPr/>
          </p:nvSpPr>
          <p:spPr>
            <a:xfrm>
              <a:off x="442913" y="3096142"/>
              <a:ext cx="2109873" cy="634642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ru-RU" sz="1600" kern="0" spc="20" dirty="0" smtClean="0">
                  <a:solidFill>
                    <a:schemeClr val="accent1"/>
                  </a:solidFill>
                </a:rPr>
                <a:t>около</a:t>
              </a:r>
              <a:r>
                <a:rPr lang="de-DE" sz="1600" kern="0" spc="20" dirty="0" smtClean="0">
                  <a:solidFill>
                    <a:schemeClr val="accent1"/>
                  </a:solidFill>
                </a:rPr>
                <a:t> </a:t>
              </a:r>
              <a:r>
                <a:rPr lang="de-DE" sz="4800" kern="0" spc="20" dirty="0">
                  <a:solidFill>
                    <a:schemeClr val="accent1"/>
                  </a:solidFill>
                </a:rPr>
                <a:t>1,400</a:t>
              </a:r>
            </a:p>
          </p:txBody>
        </p:sp>
        <p:sp>
          <p:nvSpPr>
            <p:cNvPr id="14" name="Rechteck 30"/>
            <p:cNvSpPr/>
            <p:nvPr/>
          </p:nvSpPr>
          <p:spPr>
            <a:xfrm>
              <a:off x="442913" y="3006725"/>
              <a:ext cx="1242648" cy="253916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ru-RU" sz="1200" kern="0" spc="20" dirty="0">
                  <a:solidFill>
                    <a:schemeClr val="tx2"/>
                  </a:solidFill>
                </a:rPr>
                <a:t>в</a:t>
              </a:r>
              <a:r>
                <a:rPr lang="ru-RU" sz="1200" kern="0" spc="20" dirty="0" smtClean="0">
                  <a:solidFill>
                    <a:schemeClr val="tx2"/>
                  </a:solidFill>
                </a:rPr>
                <a:t> других странах</a:t>
              </a:r>
              <a:endParaRPr lang="de-DE" sz="1050" kern="0" spc="2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5" name="Gruppieren 24"/>
          <p:cNvGrpSpPr/>
          <p:nvPr/>
        </p:nvGrpSpPr>
        <p:grpSpPr>
          <a:xfrm>
            <a:off x="836613" y="3952015"/>
            <a:ext cx="2109873" cy="748423"/>
            <a:chOff x="442913" y="3006725"/>
            <a:chExt cx="2109873" cy="748423"/>
          </a:xfrm>
        </p:grpSpPr>
        <p:sp>
          <p:nvSpPr>
            <p:cNvPr id="17" name="Rechteck 25"/>
            <p:cNvSpPr/>
            <p:nvPr/>
          </p:nvSpPr>
          <p:spPr>
            <a:xfrm>
              <a:off x="442913" y="3096141"/>
              <a:ext cx="2109873" cy="659007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ru-RU" sz="1600" kern="0" spc="20" dirty="0" smtClean="0">
                  <a:solidFill>
                    <a:schemeClr val="accent1"/>
                  </a:solidFill>
                </a:rPr>
                <a:t>около</a:t>
              </a:r>
              <a:r>
                <a:rPr lang="de-DE" sz="1600" kern="0" spc="20" dirty="0" smtClean="0">
                  <a:solidFill>
                    <a:schemeClr val="accent1"/>
                  </a:solidFill>
                </a:rPr>
                <a:t>  </a:t>
              </a:r>
              <a:r>
                <a:rPr lang="de-DE" sz="4800" kern="0" spc="20" dirty="0">
                  <a:solidFill>
                    <a:schemeClr val="accent1"/>
                  </a:solidFill>
                </a:rPr>
                <a:t>3,300</a:t>
              </a:r>
            </a:p>
          </p:txBody>
        </p:sp>
        <p:sp>
          <p:nvSpPr>
            <p:cNvPr id="19" name="Rechteck 26"/>
            <p:cNvSpPr/>
            <p:nvPr/>
          </p:nvSpPr>
          <p:spPr>
            <a:xfrm>
              <a:off x="442913" y="3006725"/>
              <a:ext cx="1242648" cy="253916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ru-RU" sz="1200" kern="0" spc="20" dirty="0">
                  <a:solidFill>
                    <a:schemeClr val="tx2"/>
                  </a:solidFill>
                </a:rPr>
                <a:t>в</a:t>
              </a:r>
              <a:r>
                <a:rPr lang="ru-RU" sz="1200" kern="0" spc="20" dirty="0" smtClean="0">
                  <a:solidFill>
                    <a:schemeClr val="tx2"/>
                  </a:solidFill>
                </a:rPr>
                <a:t> Германии</a:t>
              </a:r>
              <a:endParaRPr lang="de-DE" sz="1050" kern="0" spc="20" dirty="0">
                <a:solidFill>
                  <a:schemeClr val="accent6"/>
                </a:solidFill>
              </a:endParaRPr>
            </a:p>
          </p:txBody>
        </p:sp>
      </p:grpSp>
      <p:cxnSp>
        <p:nvCxnSpPr>
          <p:cNvPr id="20" name="Gerader Verbinder 127"/>
          <p:cNvCxnSpPr/>
          <p:nvPr/>
        </p:nvCxnSpPr>
        <p:spPr>
          <a:xfrm>
            <a:off x="3784822" y="2562225"/>
            <a:ext cx="0" cy="3381375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ieren 10"/>
          <p:cNvGrpSpPr/>
          <p:nvPr/>
        </p:nvGrpSpPr>
        <p:grpSpPr>
          <a:xfrm>
            <a:off x="836613" y="2476421"/>
            <a:ext cx="2109873" cy="1182023"/>
            <a:chOff x="442913" y="3006725"/>
            <a:chExt cx="2109873" cy="1182023"/>
          </a:xfrm>
        </p:grpSpPr>
        <p:sp>
          <p:nvSpPr>
            <p:cNvPr id="22" name="Rechteck 13"/>
            <p:cNvSpPr/>
            <p:nvPr/>
          </p:nvSpPr>
          <p:spPr>
            <a:xfrm>
              <a:off x="442913" y="3096141"/>
              <a:ext cx="2109873" cy="1015663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de-DE" sz="6000" kern="0" spc="20" dirty="0">
                  <a:solidFill>
                    <a:schemeClr val="accent1"/>
                  </a:solidFill>
                </a:rPr>
                <a:t>4,700</a:t>
              </a:r>
            </a:p>
          </p:txBody>
        </p:sp>
        <p:sp>
          <p:nvSpPr>
            <p:cNvPr id="23" name="Rechteck 15"/>
            <p:cNvSpPr/>
            <p:nvPr/>
          </p:nvSpPr>
          <p:spPr>
            <a:xfrm>
              <a:off x="442913" y="3006725"/>
              <a:ext cx="1242648" cy="253916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ru-RU" sz="1200" b="1" kern="0" spc="20" dirty="0">
                  <a:solidFill>
                    <a:schemeClr val="tx2"/>
                  </a:solidFill>
                </a:rPr>
                <a:t>Сотрудники</a:t>
              </a:r>
            </a:p>
          </p:txBody>
        </p:sp>
        <p:sp>
          <p:nvSpPr>
            <p:cNvPr id="25" name="Rechteck 16"/>
            <p:cNvSpPr/>
            <p:nvPr/>
          </p:nvSpPr>
          <p:spPr>
            <a:xfrm>
              <a:off x="442913" y="3927138"/>
              <a:ext cx="688009" cy="261610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ru-RU" sz="1200" kern="0" spc="20" dirty="0">
                  <a:solidFill>
                    <a:schemeClr val="tx2"/>
                  </a:solidFill>
                </a:rPr>
                <a:t>п</a:t>
              </a:r>
              <a:r>
                <a:rPr lang="ru-RU" sz="1200" kern="0" spc="20" dirty="0" smtClean="0">
                  <a:solidFill>
                    <a:schemeClr val="tx2"/>
                  </a:solidFill>
                </a:rPr>
                <a:t>о всему миру</a:t>
              </a:r>
              <a:endParaRPr lang="de-DE" sz="1200" kern="0" spc="20" dirty="0">
                <a:solidFill>
                  <a:schemeClr val="tx2"/>
                </a:solidFill>
              </a:endParaRPr>
            </a:p>
          </p:txBody>
        </p:sp>
      </p:grpSp>
      <p:cxnSp>
        <p:nvCxnSpPr>
          <p:cNvPr id="27" name="Gerader Verbinder 35"/>
          <p:cNvCxnSpPr>
            <a:cxnSpLocks/>
          </p:cNvCxnSpPr>
          <p:nvPr/>
        </p:nvCxnSpPr>
        <p:spPr>
          <a:xfrm>
            <a:off x="836614" y="5019675"/>
            <a:ext cx="279876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129"/>
          <p:cNvCxnSpPr>
            <a:cxnSpLocks/>
          </p:cNvCxnSpPr>
          <p:nvPr/>
        </p:nvCxnSpPr>
        <p:spPr>
          <a:xfrm>
            <a:off x="836613" y="3876675"/>
            <a:ext cx="279876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pieren 42"/>
          <p:cNvGrpSpPr/>
          <p:nvPr/>
        </p:nvGrpSpPr>
        <p:grpSpPr>
          <a:xfrm>
            <a:off x="5746212" y="3982837"/>
            <a:ext cx="1788063" cy="2015155"/>
            <a:chOff x="442913" y="3006725"/>
            <a:chExt cx="1242648" cy="2015155"/>
          </a:xfrm>
        </p:grpSpPr>
        <p:sp>
          <p:nvSpPr>
            <p:cNvPr id="30" name="Rechteck 43"/>
            <p:cNvSpPr/>
            <p:nvPr/>
          </p:nvSpPr>
          <p:spPr>
            <a:xfrm>
              <a:off x="442914" y="3742675"/>
              <a:ext cx="1005048" cy="827331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de-DE" sz="7200" kern="0" spc="20" dirty="0">
                  <a:solidFill>
                    <a:schemeClr val="accent1"/>
                  </a:solidFill>
                </a:rPr>
                <a:t>80</a:t>
              </a:r>
              <a:endParaRPr lang="de-DE" sz="6000" kern="0" spc="20" dirty="0">
                <a:solidFill>
                  <a:schemeClr val="accent1"/>
                </a:solidFill>
              </a:endParaRPr>
            </a:p>
          </p:txBody>
        </p:sp>
        <p:sp>
          <p:nvSpPr>
            <p:cNvPr id="31" name="Rechteck 44"/>
            <p:cNvSpPr/>
            <p:nvPr/>
          </p:nvSpPr>
          <p:spPr>
            <a:xfrm>
              <a:off x="442913" y="3006725"/>
              <a:ext cx="1242648" cy="364402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ru-RU" sz="1200" b="1" kern="0" spc="20" dirty="0" smtClean="0">
                  <a:solidFill>
                    <a:schemeClr val="tx2"/>
                  </a:solidFill>
                </a:rPr>
                <a:t>Продукция и услуги</a:t>
              </a:r>
            </a:p>
            <a:p>
              <a:r>
                <a:rPr lang="ru-RU" sz="1200" b="1" kern="0" spc="20" dirty="0" smtClean="0">
                  <a:solidFill>
                    <a:schemeClr val="tx2"/>
                  </a:solidFill>
                </a:rPr>
                <a:t> представлены в </a:t>
              </a:r>
              <a:endParaRPr lang="de-DE" sz="1200" kern="0" spc="20" dirty="0">
                <a:solidFill>
                  <a:schemeClr val="tx2"/>
                </a:solidFill>
              </a:endParaRPr>
            </a:p>
          </p:txBody>
        </p:sp>
        <p:sp>
          <p:nvSpPr>
            <p:cNvPr id="32" name="Rechteck 45"/>
            <p:cNvSpPr/>
            <p:nvPr/>
          </p:nvSpPr>
          <p:spPr>
            <a:xfrm>
              <a:off x="471623" y="4760270"/>
              <a:ext cx="688009" cy="261610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ru-RU" sz="1000" kern="0" spc="20" dirty="0" smtClean="0">
                  <a:solidFill>
                    <a:schemeClr val="tx2"/>
                  </a:solidFill>
                </a:rPr>
                <a:t>странах</a:t>
              </a:r>
              <a:endParaRPr lang="de-DE" sz="1000" kern="0" spc="2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3" name="Gruppieren 38"/>
          <p:cNvGrpSpPr/>
          <p:nvPr/>
        </p:nvGrpSpPr>
        <p:grpSpPr>
          <a:xfrm>
            <a:off x="5746213" y="2476421"/>
            <a:ext cx="1242648" cy="1182023"/>
            <a:chOff x="442913" y="3006725"/>
            <a:chExt cx="1242648" cy="1182023"/>
          </a:xfrm>
        </p:grpSpPr>
        <p:sp>
          <p:nvSpPr>
            <p:cNvPr id="34" name="Rechteck 39"/>
            <p:cNvSpPr/>
            <p:nvPr/>
          </p:nvSpPr>
          <p:spPr>
            <a:xfrm>
              <a:off x="442914" y="3096141"/>
              <a:ext cx="1005048" cy="830997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de-DE" sz="6000" kern="0" spc="20" dirty="0">
                  <a:solidFill>
                    <a:schemeClr val="accent1"/>
                  </a:solidFill>
                </a:rPr>
                <a:t>43</a:t>
              </a:r>
            </a:p>
          </p:txBody>
        </p:sp>
        <p:sp>
          <p:nvSpPr>
            <p:cNvPr id="35" name="Rechteck 40"/>
            <p:cNvSpPr/>
            <p:nvPr/>
          </p:nvSpPr>
          <p:spPr>
            <a:xfrm>
              <a:off x="442913" y="3006725"/>
              <a:ext cx="1242648" cy="253916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ru-RU" sz="1200" b="1" kern="0" spc="20" dirty="0" smtClean="0">
                  <a:solidFill>
                    <a:schemeClr val="tx2"/>
                  </a:solidFill>
                </a:rPr>
                <a:t>Представительства в </a:t>
              </a:r>
              <a:endParaRPr lang="de-DE" sz="1200" b="1" kern="0" spc="20" dirty="0">
                <a:solidFill>
                  <a:schemeClr val="tx2"/>
                </a:solidFill>
              </a:endParaRPr>
            </a:p>
          </p:txBody>
        </p:sp>
        <p:sp>
          <p:nvSpPr>
            <p:cNvPr id="36" name="Rechteck 41"/>
            <p:cNvSpPr/>
            <p:nvPr/>
          </p:nvSpPr>
          <p:spPr>
            <a:xfrm>
              <a:off x="442913" y="3927138"/>
              <a:ext cx="688009" cy="261610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ru-RU" sz="1000" kern="0" spc="20" dirty="0" smtClean="0">
                  <a:solidFill>
                    <a:schemeClr val="tx2"/>
                  </a:solidFill>
                </a:rPr>
                <a:t>странах</a:t>
              </a:r>
              <a:endParaRPr lang="de-DE" sz="1000" kern="0" spc="20" dirty="0">
                <a:solidFill>
                  <a:schemeClr val="tx2"/>
                </a:solidFill>
              </a:endParaRPr>
            </a:p>
          </p:txBody>
        </p:sp>
      </p:grpSp>
      <p:cxnSp>
        <p:nvCxnSpPr>
          <p:cNvPr id="37" name="Gerader Verbinder 46"/>
          <p:cNvCxnSpPr>
            <a:cxnSpLocks/>
          </p:cNvCxnSpPr>
          <p:nvPr/>
        </p:nvCxnSpPr>
        <p:spPr>
          <a:xfrm>
            <a:off x="5725665" y="3876675"/>
            <a:ext cx="2122935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uppieren 61"/>
          <p:cNvGrpSpPr/>
          <p:nvPr/>
        </p:nvGrpSpPr>
        <p:grpSpPr>
          <a:xfrm>
            <a:off x="8092373" y="5176177"/>
            <a:ext cx="2653925" cy="804669"/>
            <a:chOff x="404814" y="3006725"/>
            <a:chExt cx="2653925" cy="804669"/>
          </a:xfrm>
        </p:grpSpPr>
        <p:sp>
          <p:nvSpPr>
            <p:cNvPr id="39" name="Rechteck 62"/>
            <p:cNvSpPr/>
            <p:nvPr/>
          </p:nvSpPr>
          <p:spPr>
            <a:xfrm>
              <a:off x="404814" y="3096141"/>
              <a:ext cx="2137318" cy="715253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de-DE" sz="4800" kern="0" spc="20" dirty="0" smtClean="0">
                  <a:solidFill>
                    <a:schemeClr val="accent1"/>
                  </a:solidFill>
                </a:rPr>
                <a:t>1951</a:t>
              </a:r>
              <a:endParaRPr lang="de-DE" sz="6000" kern="0" spc="20" dirty="0">
                <a:solidFill>
                  <a:schemeClr val="accent1"/>
                </a:solidFill>
              </a:endParaRPr>
            </a:p>
          </p:txBody>
        </p:sp>
        <p:sp>
          <p:nvSpPr>
            <p:cNvPr id="40" name="Rechteck 63"/>
            <p:cNvSpPr/>
            <p:nvPr/>
          </p:nvSpPr>
          <p:spPr>
            <a:xfrm>
              <a:off x="442913" y="3006725"/>
              <a:ext cx="1242648" cy="253916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ru-RU" sz="1200" b="1" kern="0" spc="20" dirty="0" smtClean="0">
                  <a:solidFill>
                    <a:schemeClr val="tx2"/>
                  </a:solidFill>
                </a:rPr>
                <a:t>основано в </a:t>
              </a:r>
              <a:endParaRPr lang="de-DE" sz="1200" b="1" kern="0" spc="20" dirty="0">
                <a:solidFill>
                  <a:schemeClr val="tx2"/>
                </a:solidFill>
              </a:endParaRPr>
            </a:p>
          </p:txBody>
        </p:sp>
        <p:sp>
          <p:nvSpPr>
            <p:cNvPr id="41" name="Rechteck 64"/>
            <p:cNvSpPr/>
            <p:nvPr/>
          </p:nvSpPr>
          <p:spPr>
            <a:xfrm>
              <a:off x="1816091" y="3557478"/>
              <a:ext cx="1242648" cy="253916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ru-RU" sz="1000" kern="0" spc="20" dirty="0">
                  <a:solidFill>
                    <a:schemeClr val="tx2"/>
                  </a:solidFill>
                </a:rPr>
                <a:t>г</a:t>
              </a:r>
              <a:r>
                <a:rPr lang="ru-RU" sz="1000" kern="0" spc="20" dirty="0" smtClean="0">
                  <a:solidFill>
                    <a:schemeClr val="tx2"/>
                  </a:solidFill>
                </a:rPr>
                <a:t>оду в </a:t>
              </a:r>
            </a:p>
            <a:p>
              <a:r>
                <a:rPr lang="ru-RU" sz="1000" kern="0" spc="20" dirty="0" smtClean="0">
                  <a:solidFill>
                    <a:schemeClr val="tx2"/>
                  </a:solidFill>
                </a:rPr>
                <a:t>Восточной Вестфалии</a:t>
              </a:r>
              <a:endParaRPr lang="de-DE" sz="1000" kern="0" spc="2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2" name="Gruppieren 56"/>
          <p:cNvGrpSpPr/>
          <p:nvPr/>
        </p:nvGrpSpPr>
        <p:grpSpPr>
          <a:xfrm>
            <a:off x="8095548" y="3982837"/>
            <a:ext cx="1277572" cy="1143179"/>
            <a:chOff x="407989" y="3006725"/>
            <a:chExt cx="1277572" cy="1143179"/>
          </a:xfrm>
        </p:grpSpPr>
        <p:sp>
          <p:nvSpPr>
            <p:cNvPr id="43" name="Rechteck 57"/>
            <p:cNvSpPr/>
            <p:nvPr/>
          </p:nvSpPr>
          <p:spPr>
            <a:xfrm>
              <a:off x="407989" y="3134241"/>
              <a:ext cx="1005048" cy="1015663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ru-RU" sz="4800" kern="0" spc="20" dirty="0" err="1" smtClean="0">
                  <a:solidFill>
                    <a:schemeClr val="accent1"/>
                  </a:solidFill>
                </a:rPr>
                <a:t>Билефельд</a:t>
              </a:r>
              <a:endParaRPr lang="ru-RU" sz="4800" kern="0" spc="20" dirty="0">
                <a:solidFill>
                  <a:schemeClr val="accent1"/>
                </a:solidFill>
              </a:endParaRPr>
            </a:p>
          </p:txBody>
        </p:sp>
        <p:sp>
          <p:nvSpPr>
            <p:cNvPr id="44" name="Rechteck 58"/>
            <p:cNvSpPr/>
            <p:nvPr/>
          </p:nvSpPr>
          <p:spPr>
            <a:xfrm>
              <a:off x="442913" y="3006725"/>
              <a:ext cx="1242648" cy="253916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ru-RU" sz="1200" b="1" kern="0" spc="20" dirty="0" smtClean="0">
                  <a:solidFill>
                    <a:schemeClr val="tx2"/>
                  </a:solidFill>
                </a:rPr>
                <a:t>Центральное представительство в городе</a:t>
              </a:r>
              <a:endParaRPr lang="de-DE" sz="1200" b="1" kern="0" spc="2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5" name="Gruppieren 50"/>
          <p:cNvGrpSpPr/>
          <p:nvPr/>
        </p:nvGrpSpPr>
        <p:grpSpPr>
          <a:xfrm>
            <a:off x="8073323" y="2476421"/>
            <a:ext cx="3566225" cy="1182023"/>
            <a:chOff x="385764" y="3006725"/>
            <a:chExt cx="3566225" cy="1182023"/>
          </a:xfrm>
        </p:grpSpPr>
        <p:sp>
          <p:nvSpPr>
            <p:cNvPr id="46" name="Rechteck 51"/>
            <p:cNvSpPr/>
            <p:nvPr/>
          </p:nvSpPr>
          <p:spPr>
            <a:xfrm>
              <a:off x="385764" y="3096141"/>
              <a:ext cx="1005048" cy="830997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de-DE" sz="6000" kern="0" spc="20" dirty="0">
                  <a:solidFill>
                    <a:schemeClr val="accent1"/>
                  </a:solidFill>
                </a:rPr>
                <a:t>12,000</a:t>
              </a:r>
            </a:p>
          </p:txBody>
        </p:sp>
        <p:sp>
          <p:nvSpPr>
            <p:cNvPr id="47" name="Rechteck 52"/>
            <p:cNvSpPr/>
            <p:nvPr/>
          </p:nvSpPr>
          <p:spPr>
            <a:xfrm>
              <a:off x="442913" y="3006725"/>
              <a:ext cx="1242648" cy="253916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ru-RU" sz="1200" b="1" kern="0" spc="20" dirty="0" smtClean="0">
                  <a:solidFill>
                    <a:schemeClr val="tx2"/>
                  </a:solidFill>
                </a:rPr>
                <a:t>Сеть</a:t>
              </a:r>
              <a:endParaRPr lang="de-DE" sz="1200" b="1" kern="0" spc="20" dirty="0">
                <a:solidFill>
                  <a:schemeClr val="tx2"/>
                </a:solidFill>
              </a:endParaRPr>
            </a:p>
          </p:txBody>
        </p:sp>
        <p:sp>
          <p:nvSpPr>
            <p:cNvPr id="48" name="Rechteck 53"/>
            <p:cNvSpPr/>
            <p:nvPr/>
          </p:nvSpPr>
          <p:spPr>
            <a:xfrm>
              <a:off x="442912" y="3927138"/>
              <a:ext cx="3509077" cy="261610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ru-RU" sz="1000" kern="0" spc="20" dirty="0">
                  <a:solidFill>
                    <a:schemeClr val="tx2"/>
                  </a:solidFill>
                </a:rPr>
                <a:t>п</a:t>
              </a:r>
              <a:r>
                <a:rPr lang="ru-RU" sz="1000" kern="0" spc="20" dirty="0" smtClean="0">
                  <a:solidFill>
                    <a:schemeClr val="tx2"/>
                  </a:solidFill>
                </a:rPr>
                <a:t>редприятий-партнеров, архитекторов, строительных</a:t>
              </a:r>
            </a:p>
            <a:p>
              <a:r>
                <a:rPr lang="ru-RU" sz="1000" kern="0" spc="20" dirty="0" smtClean="0">
                  <a:solidFill>
                    <a:schemeClr val="tx2"/>
                  </a:solidFill>
                </a:rPr>
                <a:t> компаний и инвесторов по всему миру</a:t>
              </a:r>
              <a:endParaRPr lang="de-DE" sz="1000" kern="0" spc="20" dirty="0">
                <a:solidFill>
                  <a:schemeClr val="tx2"/>
                </a:solidFill>
              </a:endParaRPr>
            </a:p>
          </p:txBody>
        </p:sp>
      </p:grpSp>
      <p:cxnSp>
        <p:nvCxnSpPr>
          <p:cNvPr id="49" name="Gerader Verbinder 37"/>
          <p:cNvCxnSpPr/>
          <p:nvPr/>
        </p:nvCxnSpPr>
        <p:spPr>
          <a:xfrm>
            <a:off x="7990077" y="2562225"/>
            <a:ext cx="0" cy="3381375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127"/>
          <p:cNvCxnSpPr/>
          <p:nvPr/>
        </p:nvCxnSpPr>
        <p:spPr>
          <a:xfrm>
            <a:off x="3784822" y="2562225"/>
            <a:ext cx="0" cy="3381375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4"/>
          <p:cNvCxnSpPr>
            <a:cxnSpLocks/>
          </p:cNvCxnSpPr>
          <p:nvPr/>
        </p:nvCxnSpPr>
        <p:spPr>
          <a:xfrm>
            <a:off x="8130472" y="3876675"/>
            <a:ext cx="244227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uppieren 140"/>
          <p:cNvGrpSpPr/>
          <p:nvPr/>
        </p:nvGrpSpPr>
        <p:grpSpPr>
          <a:xfrm>
            <a:off x="3791070" y="2476421"/>
            <a:ext cx="1623170" cy="2976464"/>
            <a:chOff x="3898841" y="3006725"/>
            <a:chExt cx="1623170" cy="2976464"/>
          </a:xfrm>
        </p:grpSpPr>
        <p:sp>
          <p:nvSpPr>
            <p:cNvPr id="53" name="Rechteck 21"/>
            <p:cNvSpPr/>
            <p:nvPr/>
          </p:nvSpPr>
          <p:spPr>
            <a:xfrm>
              <a:off x="4025682" y="4967526"/>
              <a:ext cx="1496329" cy="1015663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ru-RU" sz="3600" kern="0" spc="20" dirty="0">
                  <a:solidFill>
                    <a:schemeClr val="accent1"/>
                  </a:solidFill>
                </a:rPr>
                <a:t>м</a:t>
              </a:r>
              <a:r>
                <a:rPr lang="ru-RU" sz="3600" kern="0" spc="20" dirty="0" smtClean="0">
                  <a:solidFill>
                    <a:schemeClr val="accent1"/>
                  </a:solidFill>
                </a:rPr>
                <a:t>лрд.</a:t>
              </a:r>
              <a:r>
                <a:rPr lang="de-DE" sz="3600" kern="0" spc="20" dirty="0">
                  <a:solidFill>
                    <a:schemeClr val="accent1"/>
                  </a:solidFill>
                </a:rPr>
                <a:t/>
              </a:r>
              <a:br>
                <a:rPr lang="de-DE" sz="3600" kern="0" spc="20" dirty="0">
                  <a:solidFill>
                    <a:schemeClr val="accent1"/>
                  </a:solidFill>
                </a:rPr>
              </a:br>
              <a:r>
                <a:rPr lang="ru-RU" sz="3600" kern="0" spc="20" dirty="0" smtClean="0">
                  <a:solidFill>
                    <a:schemeClr val="accent1"/>
                  </a:solidFill>
                </a:rPr>
                <a:t>евро</a:t>
              </a:r>
              <a:endParaRPr lang="de-DE" sz="6000" kern="0" spc="20" dirty="0">
                <a:solidFill>
                  <a:schemeClr val="accent1"/>
                </a:solidFill>
              </a:endParaRPr>
            </a:p>
          </p:txBody>
        </p:sp>
        <p:sp>
          <p:nvSpPr>
            <p:cNvPr id="54" name="Rechteck 22"/>
            <p:cNvSpPr/>
            <p:nvPr/>
          </p:nvSpPr>
          <p:spPr>
            <a:xfrm>
              <a:off x="4025682" y="3006725"/>
              <a:ext cx="1242648" cy="253916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ru-RU" sz="1200" b="1" kern="0" spc="20" dirty="0" smtClean="0">
                  <a:solidFill>
                    <a:schemeClr val="tx2"/>
                  </a:solidFill>
                </a:rPr>
                <a:t>Оборот</a:t>
              </a:r>
              <a:r>
                <a:rPr lang="de-DE" sz="1200" kern="0" spc="20" dirty="0">
                  <a:solidFill>
                    <a:schemeClr val="tx2"/>
                  </a:solidFill>
                </a:rPr>
                <a:t/>
              </a:r>
              <a:br>
                <a:rPr lang="de-DE" sz="1200" kern="0" spc="20" dirty="0">
                  <a:solidFill>
                    <a:schemeClr val="tx2"/>
                  </a:solidFill>
                </a:rPr>
              </a:br>
              <a:r>
                <a:rPr lang="ru-RU" sz="1200" kern="0" spc="20" dirty="0" smtClean="0">
                  <a:solidFill>
                    <a:schemeClr val="tx2"/>
                  </a:solidFill>
                </a:rPr>
                <a:t>за </a:t>
              </a:r>
              <a:r>
                <a:rPr lang="de-DE" sz="1200" kern="0" spc="20" dirty="0" smtClean="0">
                  <a:solidFill>
                    <a:schemeClr val="tx2"/>
                  </a:solidFill>
                </a:rPr>
                <a:t>201</a:t>
              </a:r>
              <a:r>
                <a:rPr lang="ru-RU" sz="1200" kern="0" spc="20" dirty="0" smtClean="0">
                  <a:solidFill>
                    <a:schemeClr val="tx2"/>
                  </a:solidFill>
                </a:rPr>
                <a:t>7 год</a:t>
              </a:r>
              <a:endParaRPr lang="de-DE" sz="1200" kern="0" spc="20" dirty="0">
                <a:solidFill>
                  <a:schemeClr val="tx2"/>
                </a:solidFill>
              </a:endParaRPr>
            </a:p>
          </p:txBody>
        </p:sp>
        <p:sp>
          <p:nvSpPr>
            <p:cNvPr id="55" name="Rechteck 36"/>
            <p:cNvSpPr/>
            <p:nvPr/>
          </p:nvSpPr>
          <p:spPr>
            <a:xfrm>
              <a:off x="3898841" y="3645075"/>
              <a:ext cx="1496329" cy="1015663"/>
            </a:xfrm>
            <a:prstGeom prst="rect">
              <a:avLst/>
            </a:prstGeom>
          </p:spPr>
          <p:txBody>
            <a:bodyPr wrap="none" lIns="0">
              <a:noAutofit/>
            </a:bodyPr>
            <a:lstStyle/>
            <a:p>
              <a:r>
                <a:rPr lang="de-DE" sz="8800" kern="0" spc="20" dirty="0" smtClean="0">
                  <a:solidFill>
                    <a:schemeClr val="accent1"/>
                  </a:solidFill>
                </a:rPr>
                <a:t>1.7</a:t>
              </a:r>
              <a:endParaRPr lang="de-DE" sz="6000" kern="0" spc="20" dirty="0">
                <a:solidFill>
                  <a:schemeClr val="accent1"/>
                </a:solidFill>
              </a:endParaRPr>
            </a:p>
          </p:txBody>
        </p:sp>
      </p:grpSp>
      <p:cxnSp>
        <p:nvCxnSpPr>
          <p:cNvPr id="57" name="Gerader Verbinder 37"/>
          <p:cNvCxnSpPr/>
          <p:nvPr/>
        </p:nvCxnSpPr>
        <p:spPr>
          <a:xfrm>
            <a:off x="5608827" y="2562225"/>
            <a:ext cx="0" cy="3381375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13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9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9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5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Дата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17B15C-6716-44C2-9B9A-D18A4BA1C5C6}" type="datetime1">
              <a:rPr lang="ru-RU" sz="800" smtClean="0">
                <a:solidFill>
                  <a:schemeClr val="bg1">
                    <a:lumMod val="50000"/>
                  </a:schemeClr>
                </a:solidFill>
              </a:rPr>
              <a:t>28.05.2018</a:t>
            </a:fld>
            <a:endParaRPr lang="de-DE" sz="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 </a:t>
            </a:r>
            <a:fld id="{8BCBC7EB-1812-4560-880C-87862B765DDF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Решения для аэропортов</a:t>
            </a:r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76225"/>
            <a:ext cx="11214100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2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Дата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17B15C-6716-44C2-9B9A-D18A4BA1C5C6}" type="datetime1">
              <a:rPr lang="ru-RU" sz="800" smtClean="0">
                <a:solidFill>
                  <a:schemeClr val="bg1">
                    <a:lumMod val="50000"/>
                  </a:schemeClr>
                </a:solidFill>
              </a:rPr>
              <a:t>28.05.2018</a:t>
            </a:fld>
            <a:endParaRPr lang="de-DE" sz="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 </a:t>
            </a:r>
            <a:fld id="{8BCBC7EB-1812-4560-880C-87862B765DDF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Решения для аэропортов</a:t>
            </a:r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950" y="1144924"/>
            <a:ext cx="11214100" cy="456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56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Решения для аэропортов</a:t>
            </a:r>
            <a:endParaRPr lang="de-D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8991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713"/>
            <a:ext cx="12192907" cy="8132668"/>
          </a:xfrm>
          <a:prstGeom prst="rect">
            <a:avLst/>
          </a:prstGeom>
        </p:spPr>
      </p:pic>
      <p:sp>
        <p:nvSpPr>
          <p:cNvPr id="7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54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127000"/>
            <a:ext cx="9271000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46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7"/>
          <a:stretch/>
        </p:blipFill>
        <p:spPr>
          <a:xfrm>
            <a:off x="0" y="692696"/>
            <a:ext cx="3720800" cy="5670998"/>
          </a:xfrm>
          <a:prstGeom prst="rect">
            <a:avLst/>
          </a:prstGeom>
        </p:spPr>
      </p:pic>
      <p:sp>
        <p:nvSpPr>
          <p:cNvPr id="42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Bild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hteck 37"/>
          <p:cNvSpPr/>
          <p:nvPr/>
        </p:nvSpPr>
        <p:spPr>
          <a:xfrm>
            <a:off x="-87858" y="5341914"/>
            <a:ext cx="3264159" cy="7802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rIns="36000" rtlCol="0" anchor="ctr">
            <a:noAutofit/>
          </a:bodyPr>
          <a:lstStyle/>
          <a:p>
            <a:pPr lvl="0">
              <a:spcAft>
                <a:spcPts val="300"/>
              </a:spcAft>
            </a:pPr>
            <a:r>
              <a:rPr lang="ru-RU" sz="1200" b="1" dirty="0" smtClean="0">
                <a:solidFill>
                  <a:schemeClr val="tx2"/>
                </a:solidFill>
              </a:rPr>
              <a:t>Реализация</a:t>
            </a:r>
            <a:endParaRPr lang="ru-RU" sz="1200" b="1" dirty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Аэропорт Южный, </a:t>
            </a:r>
            <a:r>
              <a:rPr lang="ru-RU" sz="900" dirty="0" smtClean="0">
                <a:solidFill>
                  <a:schemeClr val="tx2"/>
                </a:solidFill>
              </a:rPr>
              <a:t>Ростов-на-дону</a:t>
            </a: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5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0800" y="692696"/>
            <a:ext cx="8506497" cy="567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11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Дата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317B15C-6716-44C2-9B9A-D18A4BA1C5C6}" type="datetime1">
              <a:rPr lang="ru-RU" sz="800" smtClean="0">
                <a:solidFill>
                  <a:schemeClr val="bg1">
                    <a:lumMod val="50000"/>
                  </a:schemeClr>
                </a:solidFill>
              </a:rPr>
              <a:t>28.05.2018</a:t>
            </a:fld>
            <a:endParaRPr lang="de-DE" sz="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 </a:t>
            </a:r>
            <a:fld id="{8BCBC7EB-1812-4560-880C-87862B765DDF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Решения для аэропортов</a:t>
            </a:r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49225"/>
            <a:ext cx="9277350" cy="655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4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212725"/>
            <a:ext cx="930275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50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96"/>
          <a:stretch/>
        </p:blipFill>
        <p:spPr bwMode="auto">
          <a:xfrm>
            <a:off x="170121" y="1108205"/>
            <a:ext cx="4386600" cy="385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vrzhevskaya\Dropbox\Schüco\2018 АРХИТЕКТУРЫЙ СЕМИНАР ФАСАДЫ\Материалы\platov_dorogi_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382" y="301771"/>
            <a:ext cx="9229980" cy="615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Bild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hteck 37"/>
          <p:cNvSpPr/>
          <p:nvPr/>
        </p:nvSpPr>
        <p:spPr>
          <a:xfrm>
            <a:off x="-87858" y="5341914"/>
            <a:ext cx="3264159" cy="7802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rIns="36000" rtlCol="0" anchor="ctr">
            <a:noAutofit/>
          </a:bodyPr>
          <a:lstStyle/>
          <a:p>
            <a:pPr lvl="0">
              <a:spcAft>
                <a:spcPts val="300"/>
              </a:spcAft>
            </a:pPr>
            <a:r>
              <a:rPr lang="ru-RU" sz="1200" b="1" dirty="0" smtClean="0">
                <a:solidFill>
                  <a:schemeClr val="tx2"/>
                </a:solidFill>
              </a:rPr>
              <a:t>Реализация</a:t>
            </a:r>
            <a:endParaRPr lang="ru-RU" sz="1200" b="1" dirty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Аэропорт Южный, </a:t>
            </a:r>
            <a:r>
              <a:rPr lang="ru-RU" sz="900" dirty="0" smtClean="0">
                <a:solidFill>
                  <a:schemeClr val="tx2"/>
                </a:solidFill>
              </a:rPr>
              <a:t>Ростов-на-дону</a:t>
            </a: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5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05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ityreporter.ru/wp-content/uploads/2014/12/b6ee3faa02b9e79b0f8d8f7406e96ae7-696x4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3" y="0"/>
            <a:ext cx="12210661" cy="763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1" y="575477"/>
            <a:ext cx="3256398" cy="5814996"/>
          </a:xfrm>
          <a:prstGeom prst="rect">
            <a:avLst/>
          </a:prstGeom>
        </p:spPr>
      </p:pic>
      <p:sp>
        <p:nvSpPr>
          <p:cNvPr id="42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Bild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98" y="620713"/>
            <a:ext cx="3208197" cy="57289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595" y="620713"/>
            <a:ext cx="3205734" cy="5724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329" y="620713"/>
            <a:ext cx="3205734" cy="5724525"/>
          </a:xfrm>
          <a:prstGeom prst="rect">
            <a:avLst/>
          </a:prstGeom>
        </p:spPr>
      </p:pic>
      <p:sp>
        <p:nvSpPr>
          <p:cNvPr id="38" name="Rechteck 37"/>
          <p:cNvSpPr/>
          <p:nvPr/>
        </p:nvSpPr>
        <p:spPr>
          <a:xfrm>
            <a:off x="1556" y="5457525"/>
            <a:ext cx="4970494" cy="7802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rIns="36000" rtlCol="0" anchor="ctr">
            <a:noAutofit/>
          </a:bodyPr>
          <a:lstStyle/>
          <a:p>
            <a:pPr lvl="0">
              <a:spcAft>
                <a:spcPts val="300"/>
              </a:spcAft>
            </a:pPr>
            <a:r>
              <a:rPr lang="ru-RU" sz="1200" b="1" dirty="0" smtClean="0">
                <a:solidFill>
                  <a:schemeClr val="tx2"/>
                </a:solidFill>
              </a:rPr>
              <a:t>Преобразование внешнего и внутреннего пространства</a:t>
            </a:r>
          </a:p>
          <a:p>
            <a:pPr lvl="0">
              <a:spcAft>
                <a:spcPts val="300"/>
              </a:spcAft>
            </a:pPr>
            <a:r>
              <a:rPr lang="de-DE" sz="900" dirty="0" err="1" smtClean="0">
                <a:solidFill>
                  <a:schemeClr val="tx2"/>
                </a:solidFill>
              </a:rPr>
              <a:t>Schüco</a:t>
            </a:r>
            <a:r>
              <a:rPr lang="de-DE" sz="900" dirty="0" smtClean="0">
                <a:solidFill>
                  <a:schemeClr val="tx2"/>
                </a:solidFill>
              </a:rPr>
              <a:t> </a:t>
            </a:r>
            <a:r>
              <a:rPr lang="ru-RU" sz="900" dirty="0" smtClean="0">
                <a:solidFill>
                  <a:schemeClr val="tx2"/>
                </a:solidFill>
              </a:rPr>
              <a:t>задачи для проектирования</a:t>
            </a:r>
            <a:endParaRPr lang="de-DE" sz="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arhinovosti.ru/wp-content/uploads/2013/12/rostov-on-don-airport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154" y="-769257"/>
            <a:ext cx="12443646" cy="777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Bild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hteck 37"/>
          <p:cNvSpPr/>
          <p:nvPr/>
        </p:nvSpPr>
        <p:spPr>
          <a:xfrm>
            <a:off x="-87858" y="5341914"/>
            <a:ext cx="3264159" cy="7802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rIns="36000" rtlCol="0" anchor="ctr">
            <a:noAutofit/>
          </a:bodyPr>
          <a:lstStyle/>
          <a:p>
            <a:pPr lvl="0">
              <a:spcAft>
                <a:spcPts val="300"/>
              </a:spcAft>
            </a:pPr>
            <a:r>
              <a:rPr lang="ru-RU" sz="1200" b="1" dirty="0" smtClean="0">
                <a:solidFill>
                  <a:schemeClr val="tx2"/>
                </a:solidFill>
              </a:rPr>
              <a:t>Интерьер аэропорта Южный (Платов)</a:t>
            </a:r>
            <a:endParaRPr lang="de-DE" sz="1200" b="1" dirty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de-DE" sz="900" dirty="0" err="1" smtClean="0">
                <a:solidFill>
                  <a:schemeClr val="tx2"/>
                </a:solidFill>
              </a:rPr>
              <a:t>Schüco</a:t>
            </a:r>
            <a:r>
              <a:rPr lang="ru-RU" sz="900" dirty="0" smtClean="0">
                <a:solidFill>
                  <a:schemeClr val="tx2"/>
                </a:solidFill>
              </a:rPr>
              <a:t>  фасадные системы</a:t>
            </a:r>
            <a:endParaRPr lang="de-DE" sz="900" dirty="0">
              <a:solidFill>
                <a:schemeClr val="tx2"/>
              </a:solidFill>
            </a:endParaRPr>
          </a:p>
        </p:txBody>
      </p:sp>
      <p:sp>
        <p:nvSpPr>
          <p:cNvPr id="35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" y="620713"/>
            <a:ext cx="3205734" cy="57245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69" y="620711"/>
            <a:ext cx="3205734" cy="57245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74" y="620711"/>
            <a:ext cx="3205735" cy="57245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845" y="620711"/>
            <a:ext cx="3205734" cy="57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Freeform 134"/>
          <p:cNvSpPr>
            <a:spLocks noEditPoints="1"/>
          </p:cNvSpPr>
          <p:nvPr/>
        </p:nvSpPr>
        <p:spPr bwMode="gray">
          <a:xfrm>
            <a:off x="1433445" y="2228253"/>
            <a:ext cx="8483097" cy="4000531"/>
          </a:xfrm>
          <a:custGeom>
            <a:avLst/>
            <a:gdLst>
              <a:gd name="T0" fmla="*/ 1604 w 6045"/>
              <a:gd name="T1" fmla="*/ 319 h 1923"/>
              <a:gd name="T2" fmla="*/ 1125 w 6045"/>
              <a:gd name="T3" fmla="*/ 38 h 1923"/>
              <a:gd name="T4" fmla="*/ 1119 w 6045"/>
              <a:gd name="T5" fmla="*/ 335 h 1923"/>
              <a:gd name="T6" fmla="*/ 1136 w 6045"/>
              <a:gd name="T7" fmla="*/ 227 h 1923"/>
              <a:gd name="T8" fmla="*/ 1032 w 6045"/>
              <a:gd name="T9" fmla="*/ 349 h 1923"/>
              <a:gd name="T10" fmla="*/ 4026 w 6045"/>
              <a:gd name="T11" fmla="*/ 259 h 1923"/>
              <a:gd name="T12" fmla="*/ 2394 w 6045"/>
              <a:gd name="T13" fmla="*/ 103 h 1923"/>
              <a:gd name="T14" fmla="*/ 3618 w 6045"/>
              <a:gd name="T15" fmla="*/ 235 h 1923"/>
              <a:gd name="T16" fmla="*/ 113 w 6045"/>
              <a:gd name="T17" fmla="*/ 1236 h 1923"/>
              <a:gd name="T18" fmla="*/ 755 w 6045"/>
              <a:gd name="T19" fmla="*/ 45 h 1923"/>
              <a:gd name="T20" fmla="*/ 5033 w 6045"/>
              <a:gd name="T21" fmla="*/ 1361 h 1923"/>
              <a:gd name="T22" fmla="*/ 5193 w 6045"/>
              <a:gd name="T23" fmla="*/ 1629 h 1923"/>
              <a:gd name="T24" fmla="*/ 5935 w 6045"/>
              <a:gd name="T25" fmla="*/ 632 h 1923"/>
              <a:gd name="T26" fmla="*/ 5061 w 6045"/>
              <a:gd name="T27" fmla="*/ 515 h 1923"/>
              <a:gd name="T28" fmla="*/ 4321 w 6045"/>
              <a:gd name="T29" fmla="*/ 409 h 1923"/>
              <a:gd name="T30" fmla="*/ 3936 w 6045"/>
              <a:gd name="T31" fmla="*/ 365 h 1923"/>
              <a:gd name="T32" fmla="*/ 3577 w 6045"/>
              <a:gd name="T33" fmla="*/ 386 h 1923"/>
              <a:gd name="T34" fmla="*/ 3251 w 6045"/>
              <a:gd name="T35" fmla="*/ 351 h 1923"/>
              <a:gd name="T36" fmla="*/ 2915 w 6045"/>
              <a:gd name="T37" fmla="*/ 313 h 1923"/>
              <a:gd name="T38" fmla="*/ 2906 w 6045"/>
              <a:gd name="T39" fmla="*/ 254 h 1923"/>
              <a:gd name="T40" fmla="*/ 2423 w 6045"/>
              <a:gd name="T41" fmla="*/ 210 h 1923"/>
              <a:gd name="T42" fmla="*/ 2038 w 6045"/>
              <a:gd name="T43" fmla="*/ 402 h 1923"/>
              <a:gd name="T44" fmla="*/ 1740 w 6045"/>
              <a:gd name="T45" fmla="*/ 389 h 1923"/>
              <a:gd name="T46" fmla="*/ 1845 w 6045"/>
              <a:gd name="T47" fmla="*/ 542 h 1923"/>
              <a:gd name="T48" fmla="*/ 1684 w 6045"/>
              <a:gd name="T49" fmla="*/ 417 h 1923"/>
              <a:gd name="T50" fmla="*/ 1499 w 6045"/>
              <a:gd name="T51" fmla="*/ 522 h 1923"/>
              <a:gd name="T52" fmla="*/ 1060 w 6045"/>
              <a:gd name="T53" fmla="*/ 545 h 1923"/>
              <a:gd name="T54" fmla="*/ 795 w 6045"/>
              <a:gd name="T55" fmla="*/ 644 h 1923"/>
              <a:gd name="T56" fmla="*/ 508 w 6045"/>
              <a:gd name="T57" fmla="*/ 670 h 1923"/>
              <a:gd name="T58" fmla="*/ 357 w 6045"/>
              <a:gd name="T59" fmla="*/ 475 h 1923"/>
              <a:gd name="T60" fmla="*/ 323 w 6045"/>
              <a:gd name="T61" fmla="*/ 703 h 1923"/>
              <a:gd name="T62" fmla="*/ 303 w 6045"/>
              <a:gd name="T63" fmla="*/ 980 h 1923"/>
              <a:gd name="T64" fmla="*/ 382 w 6045"/>
              <a:gd name="T65" fmla="*/ 1163 h 1923"/>
              <a:gd name="T66" fmla="*/ 538 w 6045"/>
              <a:gd name="T67" fmla="*/ 1342 h 1923"/>
              <a:gd name="T68" fmla="*/ 827 w 6045"/>
              <a:gd name="T69" fmla="*/ 1472 h 1923"/>
              <a:gd name="T70" fmla="*/ 752 w 6045"/>
              <a:gd name="T71" fmla="*/ 1694 h 1923"/>
              <a:gd name="T72" fmla="*/ 1214 w 6045"/>
              <a:gd name="T73" fmla="*/ 1892 h 1923"/>
              <a:gd name="T74" fmla="*/ 1231 w 6045"/>
              <a:gd name="T75" fmla="*/ 1631 h 1923"/>
              <a:gd name="T76" fmla="*/ 1419 w 6045"/>
              <a:gd name="T77" fmla="*/ 1396 h 1923"/>
              <a:gd name="T78" fmla="*/ 1765 w 6045"/>
              <a:gd name="T79" fmla="*/ 1244 h 1923"/>
              <a:gd name="T80" fmla="*/ 2222 w 6045"/>
              <a:gd name="T81" fmla="*/ 1256 h 1923"/>
              <a:gd name="T82" fmla="*/ 2847 w 6045"/>
              <a:gd name="T83" fmla="*/ 1496 h 1923"/>
              <a:gd name="T84" fmla="*/ 3152 w 6045"/>
              <a:gd name="T85" fmla="*/ 1456 h 1923"/>
              <a:gd name="T86" fmla="*/ 3428 w 6045"/>
              <a:gd name="T87" fmla="*/ 1441 h 1923"/>
              <a:gd name="T88" fmla="*/ 3929 w 6045"/>
              <a:gd name="T89" fmla="*/ 1447 h 1923"/>
              <a:gd name="T90" fmla="*/ 4174 w 6045"/>
              <a:gd name="T91" fmla="*/ 1268 h 1923"/>
              <a:gd name="T92" fmla="*/ 4630 w 6045"/>
              <a:gd name="T93" fmla="*/ 1533 h 1923"/>
              <a:gd name="T94" fmla="*/ 4843 w 6045"/>
              <a:gd name="T95" fmla="*/ 1667 h 1923"/>
              <a:gd name="T96" fmla="*/ 4985 w 6045"/>
              <a:gd name="T97" fmla="*/ 1754 h 1923"/>
              <a:gd name="T98" fmla="*/ 4903 w 6045"/>
              <a:gd name="T99" fmla="*/ 1298 h 1923"/>
              <a:gd name="T100" fmla="*/ 4580 w 6045"/>
              <a:gd name="T101" fmla="*/ 1205 h 1923"/>
              <a:gd name="T102" fmla="*/ 4885 w 6045"/>
              <a:gd name="T103" fmla="*/ 977 h 1923"/>
              <a:gd name="T104" fmla="*/ 5110 w 6045"/>
              <a:gd name="T105" fmla="*/ 890 h 1923"/>
              <a:gd name="T106" fmla="*/ 5374 w 6045"/>
              <a:gd name="T107" fmla="*/ 897 h 1923"/>
              <a:gd name="T108" fmla="*/ 5630 w 6045"/>
              <a:gd name="T109" fmla="*/ 1386 h 1923"/>
              <a:gd name="T110" fmla="*/ 5463 w 6045"/>
              <a:gd name="T111" fmla="*/ 992 h 1923"/>
              <a:gd name="T112" fmla="*/ 5791 w 6045"/>
              <a:gd name="T113" fmla="*/ 813 h 1923"/>
              <a:gd name="T114" fmla="*/ 5719 w 6045"/>
              <a:gd name="T115" fmla="*/ 660 h 1923"/>
              <a:gd name="T116" fmla="*/ 3494 w 6045"/>
              <a:gd name="T117" fmla="*/ 1368 h 1923"/>
              <a:gd name="T118" fmla="*/ 3579 w 6045"/>
              <a:gd name="T119" fmla="*/ 1259 h 1923"/>
              <a:gd name="T120" fmla="*/ 943 w 6045"/>
              <a:gd name="T121" fmla="*/ 537 h 1923"/>
              <a:gd name="T122" fmla="*/ 924 w 6045"/>
              <a:gd name="T123" fmla="*/ 25 h 1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045" h="1923">
                <a:moveTo>
                  <a:pt x="1866" y="364"/>
                </a:moveTo>
                <a:cubicBezTo>
                  <a:pt x="1845" y="359"/>
                  <a:pt x="1845" y="359"/>
                  <a:pt x="1845" y="359"/>
                </a:cubicBezTo>
                <a:cubicBezTo>
                  <a:pt x="1828" y="373"/>
                  <a:pt x="1828" y="373"/>
                  <a:pt x="1828" y="373"/>
                </a:cubicBezTo>
                <a:cubicBezTo>
                  <a:pt x="1854" y="380"/>
                  <a:pt x="1854" y="380"/>
                  <a:pt x="1854" y="380"/>
                </a:cubicBezTo>
                <a:lnTo>
                  <a:pt x="1866" y="364"/>
                </a:lnTo>
                <a:close/>
                <a:moveTo>
                  <a:pt x="1894" y="346"/>
                </a:moveTo>
                <a:cubicBezTo>
                  <a:pt x="1869" y="329"/>
                  <a:pt x="1876" y="352"/>
                  <a:pt x="1876" y="352"/>
                </a:cubicBezTo>
                <a:cubicBezTo>
                  <a:pt x="1901" y="362"/>
                  <a:pt x="1919" y="363"/>
                  <a:pt x="1894" y="346"/>
                </a:cubicBezTo>
                <a:close/>
                <a:moveTo>
                  <a:pt x="1138" y="13"/>
                </a:moveTo>
                <a:cubicBezTo>
                  <a:pt x="1148" y="11"/>
                  <a:pt x="1162" y="1"/>
                  <a:pt x="1155" y="1"/>
                </a:cubicBezTo>
                <a:cubicBezTo>
                  <a:pt x="1148" y="1"/>
                  <a:pt x="1100" y="1"/>
                  <a:pt x="1100" y="1"/>
                </a:cubicBezTo>
                <a:cubicBezTo>
                  <a:pt x="1097" y="10"/>
                  <a:pt x="1097" y="10"/>
                  <a:pt x="1097" y="10"/>
                </a:cubicBezTo>
                <a:cubicBezTo>
                  <a:pt x="1124" y="7"/>
                  <a:pt x="1124" y="7"/>
                  <a:pt x="1124" y="7"/>
                </a:cubicBezTo>
                <a:cubicBezTo>
                  <a:pt x="1124" y="7"/>
                  <a:pt x="1128" y="14"/>
                  <a:pt x="1138" y="13"/>
                </a:cubicBezTo>
                <a:close/>
                <a:moveTo>
                  <a:pt x="1163" y="39"/>
                </a:moveTo>
                <a:cubicBezTo>
                  <a:pt x="1168" y="39"/>
                  <a:pt x="1176" y="34"/>
                  <a:pt x="1176" y="34"/>
                </a:cubicBezTo>
                <a:cubicBezTo>
                  <a:pt x="1176" y="34"/>
                  <a:pt x="1203" y="42"/>
                  <a:pt x="1210" y="35"/>
                </a:cubicBezTo>
                <a:cubicBezTo>
                  <a:pt x="1217" y="28"/>
                  <a:pt x="1211" y="17"/>
                  <a:pt x="1189" y="17"/>
                </a:cubicBezTo>
                <a:cubicBezTo>
                  <a:pt x="1166" y="17"/>
                  <a:pt x="1145" y="34"/>
                  <a:pt x="1145" y="34"/>
                </a:cubicBezTo>
                <a:cubicBezTo>
                  <a:pt x="1149" y="39"/>
                  <a:pt x="1159" y="39"/>
                  <a:pt x="1163" y="39"/>
                </a:cubicBezTo>
                <a:close/>
                <a:moveTo>
                  <a:pt x="1590" y="341"/>
                </a:moveTo>
                <a:cubicBezTo>
                  <a:pt x="1623" y="333"/>
                  <a:pt x="1612" y="323"/>
                  <a:pt x="1604" y="319"/>
                </a:cubicBezTo>
                <a:cubicBezTo>
                  <a:pt x="1596" y="315"/>
                  <a:pt x="1566" y="319"/>
                  <a:pt x="1566" y="319"/>
                </a:cubicBezTo>
                <a:cubicBezTo>
                  <a:pt x="1566" y="319"/>
                  <a:pt x="1572" y="345"/>
                  <a:pt x="1590" y="341"/>
                </a:cubicBezTo>
                <a:close/>
                <a:moveTo>
                  <a:pt x="1062" y="20"/>
                </a:moveTo>
                <a:cubicBezTo>
                  <a:pt x="1034" y="17"/>
                  <a:pt x="1034" y="17"/>
                  <a:pt x="1034" y="17"/>
                </a:cubicBezTo>
                <a:cubicBezTo>
                  <a:pt x="1041" y="25"/>
                  <a:pt x="1041" y="25"/>
                  <a:pt x="1041" y="25"/>
                </a:cubicBezTo>
                <a:lnTo>
                  <a:pt x="1062" y="20"/>
                </a:lnTo>
                <a:close/>
                <a:moveTo>
                  <a:pt x="1264" y="465"/>
                </a:moveTo>
                <a:cubicBezTo>
                  <a:pt x="1259" y="473"/>
                  <a:pt x="1324" y="507"/>
                  <a:pt x="1330" y="491"/>
                </a:cubicBezTo>
                <a:cubicBezTo>
                  <a:pt x="1336" y="475"/>
                  <a:pt x="1270" y="455"/>
                  <a:pt x="1264" y="465"/>
                </a:cubicBezTo>
                <a:close/>
                <a:moveTo>
                  <a:pt x="2074" y="83"/>
                </a:moveTo>
                <a:cubicBezTo>
                  <a:pt x="2084" y="73"/>
                  <a:pt x="2084" y="73"/>
                  <a:pt x="2084" y="73"/>
                </a:cubicBezTo>
                <a:cubicBezTo>
                  <a:pt x="2024" y="73"/>
                  <a:pt x="2024" y="73"/>
                  <a:pt x="2024" y="73"/>
                </a:cubicBezTo>
                <a:lnTo>
                  <a:pt x="2074" y="83"/>
                </a:lnTo>
                <a:close/>
                <a:moveTo>
                  <a:pt x="1044" y="68"/>
                </a:moveTo>
                <a:cubicBezTo>
                  <a:pt x="1090" y="66"/>
                  <a:pt x="1090" y="66"/>
                  <a:pt x="1090" y="66"/>
                </a:cubicBezTo>
                <a:cubicBezTo>
                  <a:pt x="1075" y="56"/>
                  <a:pt x="1075" y="56"/>
                  <a:pt x="1075" y="56"/>
                </a:cubicBezTo>
                <a:lnTo>
                  <a:pt x="1044" y="68"/>
                </a:lnTo>
                <a:close/>
                <a:moveTo>
                  <a:pt x="1051" y="39"/>
                </a:moveTo>
                <a:cubicBezTo>
                  <a:pt x="1064" y="48"/>
                  <a:pt x="1066" y="52"/>
                  <a:pt x="1066" y="52"/>
                </a:cubicBezTo>
                <a:cubicBezTo>
                  <a:pt x="1083" y="44"/>
                  <a:pt x="1083" y="44"/>
                  <a:pt x="1083" y="44"/>
                </a:cubicBezTo>
                <a:cubicBezTo>
                  <a:pt x="1083" y="44"/>
                  <a:pt x="1076" y="49"/>
                  <a:pt x="1090" y="49"/>
                </a:cubicBezTo>
                <a:cubicBezTo>
                  <a:pt x="1104" y="49"/>
                  <a:pt x="1125" y="38"/>
                  <a:pt x="1125" y="38"/>
                </a:cubicBezTo>
                <a:cubicBezTo>
                  <a:pt x="1089" y="32"/>
                  <a:pt x="1089" y="32"/>
                  <a:pt x="1089" y="32"/>
                </a:cubicBezTo>
                <a:cubicBezTo>
                  <a:pt x="1079" y="38"/>
                  <a:pt x="1079" y="38"/>
                  <a:pt x="1079" y="38"/>
                </a:cubicBezTo>
                <a:cubicBezTo>
                  <a:pt x="1079" y="38"/>
                  <a:pt x="1065" y="32"/>
                  <a:pt x="1061" y="34"/>
                </a:cubicBezTo>
                <a:cubicBezTo>
                  <a:pt x="1057" y="35"/>
                  <a:pt x="1051" y="39"/>
                  <a:pt x="1051" y="39"/>
                </a:cubicBezTo>
                <a:close/>
                <a:moveTo>
                  <a:pt x="1113" y="23"/>
                </a:moveTo>
                <a:cubicBezTo>
                  <a:pt x="1071" y="23"/>
                  <a:pt x="1071" y="23"/>
                  <a:pt x="1071" y="23"/>
                </a:cubicBezTo>
                <a:cubicBezTo>
                  <a:pt x="1106" y="31"/>
                  <a:pt x="1106" y="31"/>
                  <a:pt x="1106" y="31"/>
                </a:cubicBezTo>
                <a:lnTo>
                  <a:pt x="1113" y="23"/>
                </a:lnTo>
                <a:close/>
                <a:moveTo>
                  <a:pt x="1032" y="349"/>
                </a:moveTo>
                <a:cubicBezTo>
                  <a:pt x="1002" y="354"/>
                  <a:pt x="1002" y="354"/>
                  <a:pt x="1002" y="354"/>
                </a:cubicBezTo>
                <a:cubicBezTo>
                  <a:pt x="1011" y="366"/>
                  <a:pt x="1011" y="366"/>
                  <a:pt x="1011" y="366"/>
                </a:cubicBezTo>
                <a:cubicBezTo>
                  <a:pt x="1030" y="357"/>
                  <a:pt x="1030" y="357"/>
                  <a:pt x="1030" y="357"/>
                </a:cubicBezTo>
                <a:cubicBezTo>
                  <a:pt x="1020" y="373"/>
                  <a:pt x="1020" y="373"/>
                  <a:pt x="1020" y="373"/>
                </a:cubicBezTo>
                <a:cubicBezTo>
                  <a:pt x="1020" y="373"/>
                  <a:pt x="992" y="379"/>
                  <a:pt x="994" y="390"/>
                </a:cubicBezTo>
                <a:cubicBezTo>
                  <a:pt x="996" y="401"/>
                  <a:pt x="1023" y="405"/>
                  <a:pt x="1035" y="405"/>
                </a:cubicBezTo>
                <a:cubicBezTo>
                  <a:pt x="1048" y="405"/>
                  <a:pt x="1065" y="408"/>
                  <a:pt x="1076" y="414"/>
                </a:cubicBezTo>
                <a:cubicBezTo>
                  <a:pt x="1086" y="420"/>
                  <a:pt x="1085" y="437"/>
                  <a:pt x="1088" y="438"/>
                </a:cubicBezTo>
                <a:cubicBezTo>
                  <a:pt x="1091" y="440"/>
                  <a:pt x="1140" y="447"/>
                  <a:pt x="1140" y="447"/>
                </a:cubicBezTo>
                <a:cubicBezTo>
                  <a:pt x="1214" y="443"/>
                  <a:pt x="1214" y="443"/>
                  <a:pt x="1214" y="443"/>
                </a:cubicBezTo>
                <a:cubicBezTo>
                  <a:pt x="1214" y="443"/>
                  <a:pt x="1154" y="437"/>
                  <a:pt x="1138" y="411"/>
                </a:cubicBezTo>
                <a:cubicBezTo>
                  <a:pt x="1122" y="385"/>
                  <a:pt x="1106" y="385"/>
                  <a:pt x="1122" y="361"/>
                </a:cubicBezTo>
                <a:cubicBezTo>
                  <a:pt x="1138" y="337"/>
                  <a:pt x="1119" y="335"/>
                  <a:pt x="1119" y="335"/>
                </a:cubicBezTo>
                <a:cubicBezTo>
                  <a:pt x="1146" y="331"/>
                  <a:pt x="1146" y="331"/>
                  <a:pt x="1146" y="331"/>
                </a:cubicBezTo>
                <a:cubicBezTo>
                  <a:pt x="1135" y="319"/>
                  <a:pt x="1135" y="319"/>
                  <a:pt x="1135" y="319"/>
                </a:cubicBezTo>
                <a:cubicBezTo>
                  <a:pt x="1158" y="322"/>
                  <a:pt x="1158" y="322"/>
                  <a:pt x="1158" y="322"/>
                </a:cubicBezTo>
                <a:cubicBezTo>
                  <a:pt x="1145" y="314"/>
                  <a:pt x="1145" y="314"/>
                  <a:pt x="1145" y="314"/>
                </a:cubicBezTo>
                <a:cubicBezTo>
                  <a:pt x="1161" y="316"/>
                  <a:pt x="1161" y="316"/>
                  <a:pt x="1161" y="316"/>
                </a:cubicBezTo>
                <a:cubicBezTo>
                  <a:pt x="1165" y="306"/>
                  <a:pt x="1165" y="306"/>
                  <a:pt x="1165" y="306"/>
                </a:cubicBezTo>
                <a:cubicBezTo>
                  <a:pt x="1151" y="299"/>
                  <a:pt x="1151" y="299"/>
                  <a:pt x="1151" y="299"/>
                </a:cubicBezTo>
                <a:cubicBezTo>
                  <a:pt x="1151" y="299"/>
                  <a:pt x="1178" y="303"/>
                  <a:pt x="1182" y="299"/>
                </a:cubicBezTo>
                <a:cubicBezTo>
                  <a:pt x="1186" y="295"/>
                  <a:pt x="1171" y="285"/>
                  <a:pt x="1171" y="285"/>
                </a:cubicBezTo>
                <a:cubicBezTo>
                  <a:pt x="1193" y="287"/>
                  <a:pt x="1193" y="287"/>
                  <a:pt x="1193" y="287"/>
                </a:cubicBezTo>
                <a:cubicBezTo>
                  <a:pt x="1191" y="268"/>
                  <a:pt x="1191" y="268"/>
                  <a:pt x="1191" y="268"/>
                </a:cubicBezTo>
                <a:cubicBezTo>
                  <a:pt x="1191" y="268"/>
                  <a:pt x="1205" y="279"/>
                  <a:pt x="1223" y="271"/>
                </a:cubicBezTo>
                <a:cubicBezTo>
                  <a:pt x="1242" y="264"/>
                  <a:pt x="1254" y="250"/>
                  <a:pt x="1254" y="250"/>
                </a:cubicBezTo>
                <a:cubicBezTo>
                  <a:pt x="1254" y="250"/>
                  <a:pt x="1399" y="229"/>
                  <a:pt x="1420" y="220"/>
                </a:cubicBezTo>
                <a:cubicBezTo>
                  <a:pt x="1442" y="210"/>
                  <a:pt x="1463" y="195"/>
                  <a:pt x="1430" y="184"/>
                </a:cubicBezTo>
                <a:cubicBezTo>
                  <a:pt x="1397" y="172"/>
                  <a:pt x="1363" y="188"/>
                  <a:pt x="1348" y="194"/>
                </a:cubicBezTo>
                <a:cubicBezTo>
                  <a:pt x="1334" y="200"/>
                  <a:pt x="1290" y="215"/>
                  <a:pt x="1270" y="212"/>
                </a:cubicBezTo>
                <a:cubicBezTo>
                  <a:pt x="1249" y="210"/>
                  <a:pt x="1218" y="206"/>
                  <a:pt x="1218" y="206"/>
                </a:cubicBezTo>
                <a:cubicBezTo>
                  <a:pt x="1207" y="223"/>
                  <a:pt x="1207" y="223"/>
                  <a:pt x="1207" y="223"/>
                </a:cubicBezTo>
                <a:cubicBezTo>
                  <a:pt x="1190" y="214"/>
                  <a:pt x="1190" y="214"/>
                  <a:pt x="1190" y="214"/>
                </a:cubicBezTo>
                <a:cubicBezTo>
                  <a:pt x="1155" y="228"/>
                  <a:pt x="1155" y="228"/>
                  <a:pt x="1155" y="228"/>
                </a:cubicBezTo>
                <a:cubicBezTo>
                  <a:pt x="1136" y="227"/>
                  <a:pt x="1136" y="227"/>
                  <a:pt x="1136" y="227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31" y="247"/>
                  <a:pt x="1131" y="247"/>
                  <a:pt x="1131" y="247"/>
                </a:cubicBezTo>
                <a:cubicBezTo>
                  <a:pt x="1098" y="248"/>
                  <a:pt x="1098" y="248"/>
                  <a:pt x="1098" y="248"/>
                </a:cubicBezTo>
                <a:cubicBezTo>
                  <a:pt x="1079" y="254"/>
                  <a:pt x="1079" y="254"/>
                  <a:pt x="1079" y="254"/>
                </a:cubicBezTo>
                <a:cubicBezTo>
                  <a:pt x="1080" y="263"/>
                  <a:pt x="1080" y="263"/>
                  <a:pt x="1080" y="263"/>
                </a:cubicBezTo>
                <a:cubicBezTo>
                  <a:pt x="1097" y="254"/>
                  <a:pt x="1097" y="254"/>
                  <a:pt x="1097" y="254"/>
                </a:cubicBezTo>
                <a:cubicBezTo>
                  <a:pt x="1098" y="263"/>
                  <a:pt x="1098" y="263"/>
                  <a:pt x="1098" y="263"/>
                </a:cubicBezTo>
                <a:cubicBezTo>
                  <a:pt x="1117" y="265"/>
                  <a:pt x="1117" y="265"/>
                  <a:pt x="1117" y="265"/>
                </a:cubicBezTo>
                <a:cubicBezTo>
                  <a:pt x="1111" y="273"/>
                  <a:pt x="1111" y="273"/>
                  <a:pt x="1111" y="273"/>
                </a:cubicBezTo>
                <a:cubicBezTo>
                  <a:pt x="1085" y="273"/>
                  <a:pt x="1085" y="273"/>
                  <a:pt x="1085" y="273"/>
                </a:cubicBezTo>
                <a:cubicBezTo>
                  <a:pt x="1081" y="282"/>
                  <a:pt x="1081" y="282"/>
                  <a:pt x="1081" y="282"/>
                </a:cubicBezTo>
                <a:cubicBezTo>
                  <a:pt x="1099" y="285"/>
                  <a:pt x="1099" y="285"/>
                  <a:pt x="1099" y="285"/>
                </a:cubicBezTo>
                <a:cubicBezTo>
                  <a:pt x="1068" y="287"/>
                  <a:pt x="1068" y="287"/>
                  <a:pt x="1068" y="287"/>
                </a:cubicBezTo>
                <a:cubicBezTo>
                  <a:pt x="1090" y="293"/>
                  <a:pt x="1090" y="293"/>
                  <a:pt x="1090" y="293"/>
                </a:cubicBezTo>
                <a:cubicBezTo>
                  <a:pt x="1061" y="295"/>
                  <a:pt x="1061" y="295"/>
                  <a:pt x="1061" y="295"/>
                </a:cubicBezTo>
                <a:cubicBezTo>
                  <a:pt x="1059" y="309"/>
                  <a:pt x="1059" y="309"/>
                  <a:pt x="1059" y="309"/>
                </a:cubicBezTo>
                <a:cubicBezTo>
                  <a:pt x="1039" y="316"/>
                  <a:pt x="1039" y="316"/>
                  <a:pt x="1039" y="316"/>
                </a:cubicBezTo>
                <a:cubicBezTo>
                  <a:pt x="1046" y="326"/>
                  <a:pt x="1046" y="326"/>
                  <a:pt x="1046" y="326"/>
                </a:cubicBezTo>
                <a:cubicBezTo>
                  <a:pt x="1073" y="314"/>
                  <a:pt x="1073" y="314"/>
                  <a:pt x="1073" y="314"/>
                </a:cubicBezTo>
                <a:cubicBezTo>
                  <a:pt x="1062" y="332"/>
                  <a:pt x="1062" y="332"/>
                  <a:pt x="1062" y="332"/>
                </a:cubicBezTo>
                <a:cubicBezTo>
                  <a:pt x="1062" y="332"/>
                  <a:pt x="1041" y="327"/>
                  <a:pt x="1033" y="334"/>
                </a:cubicBezTo>
                <a:cubicBezTo>
                  <a:pt x="1026" y="341"/>
                  <a:pt x="1032" y="349"/>
                  <a:pt x="1032" y="349"/>
                </a:cubicBezTo>
                <a:close/>
                <a:moveTo>
                  <a:pt x="3856" y="331"/>
                </a:moveTo>
                <a:cubicBezTo>
                  <a:pt x="3904" y="325"/>
                  <a:pt x="3904" y="325"/>
                  <a:pt x="3904" y="325"/>
                </a:cubicBezTo>
                <a:cubicBezTo>
                  <a:pt x="3976" y="335"/>
                  <a:pt x="3976" y="335"/>
                  <a:pt x="3976" y="335"/>
                </a:cubicBezTo>
                <a:cubicBezTo>
                  <a:pt x="3976" y="335"/>
                  <a:pt x="3954" y="311"/>
                  <a:pt x="3938" y="307"/>
                </a:cubicBezTo>
                <a:cubicBezTo>
                  <a:pt x="3922" y="303"/>
                  <a:pt x="3866" y="311"/>
                  <a:pt x="3866" y="311"/>
                </a:cubicBezTo>
                <a:lnTo>
                  <a:pt x="3856" y="331"/>
                </a:lnTo>
                <a:close/>
                <a:moveTo>
                  <a:pt x="3858" y="253"/>
                </a:moveTo>
                <a:cubicBezTo>
                  <a:pt x="3896" y="257"/>
                  <a:pt x="3896" y="257"/>
                  <a:pt x="3896" y="257"/>
                </a:cubicBezTo>
                <a:cubicBezTo>
                  <a:pt x="3906" y="247"/>
                  <a:pt x="3904" y="235"/>
                  <a:pt x="3886" y="235"/>
                </a:cubicBezTo>
                <a:cubicBezTo>
                  <a:pt x="3868" y="235"/>
                  <a:pt x="3808" y="221"/>
                  <a:pt x="3816" y="233"/>
                </a:cubicBezTo>
                <a:cubicBezTo>
                  <a:pt x="3824" y="245"/>
                  <a:pt x="3858" y="253"/>
                  <a:pt x="3858" y="253"/>
                </a:cubicBezTo>
                <a:close/>
                <a:moveTo>
                  <a:pt x="3818" y="289"/>
                </a:moveTo>
                <a:cubicBezTo>
                  <a:pt x="3792" y="315"/>
                  <a:pt x="3848" y="313"/>
                  <a:pt x="3856" y="303"/>
                </a:cubicBezTo>
                <a:cubicBezTo>
                  <a:pt x="3864" y="293"/>
                  <a:pt x="3825" y="282"/>
                  <a:pt x="3818" y="289"/>
                </a:cubicBezTo>
                <a:close/>
                <a:moveTo>
                  <a:pt x="2050" y="65"/>
                </a:moveTo>
                <a:cubicBezTo>
                  <a:pt x="2050" y="65"/>
                  <a:pt x="2106" y="69"/>
                  <a:pt x="2118" y="65"/>
                </a:cubicBezTo>
                <a:cubicBezTo>
                  <a:pt x="2130" y="61"/>
                  <a:pt x="2172" y="65"/>
                  <a:pt x="2164" y="49"/>
                </a:cubicBezTo>
                <a:cubicBezTo>
                  <a:pt x="2156" y="33"/>
                  <a:pt x="2082" y="11"/>
                  <a:pt x="2082" y="11"/>
                </a:cubicBezTo>
                <a:cubicBezTo>
                  <a:pt x="2082" y="11"/>
                  <a:pt x="2026" y="1"/>
                  <a:pt x="2024" y="21"/>
                </a:cubicBezTo>
                <a:cubicBezTo>
                  <a:pt x="2022" y="41"/>
                  <a:pt x="2050" y="65"/>
                  <a:pt x="2050" y="65"/>
                </a:cubicBezTo>
                <a:close/>
                <a:moveTo>
                  <a:pt x="4094" y="273"/>
                </a:moveTo>
                <a:cubicBezTo>
                  <a:pt x="4122" y="259"/>
                  <a:pt x="4026" y="259"/>
                  <a:pt x="4026" y="259"/>
                </a:cubicBezTo>
                <a:cubicBezTo>
                  <a:pt x="4026" y="259"/>
                  <a:pt x="4006" y="241"/>
                  <a:pt x="3998" y="241"/>
                </a:cubicBezTo>
                <a:cubicBezTo>
                  <a:pt x="3990" y="241"/>
                  <a:pt x="3966" y="245"/>
                  <a:pt x="3966" y="245"/>
                </a:cubicBezTo>
                <a:cubicBezTo>
                  <a:pt x="3942" y="243"/>
                  <a:pt x="3942" y="243"/>
                  <a:pt x="3942" y="243"/>
                </a:cubicBezTo>
                <a:cubicBezTo>
                  <a:pt x="3966" y="259"/>
                  <a:pt x="3966" y="259"/>
                  <a:pt x="3966" y="259"/>
                </a:cubicBezTo>
                <a:cubicBezTo>
                  <a:pt x="3966" y="259"/>
                  <a:pt x="4066" y="287"/>
                  <a:pt x="4094" y="273"/>
                </a:cubicBezTo>
                <a:close/>
                <a:moveTo>
                  <a:pt x="5070" y="495"/>
                </a:moveTo>
                <a:cubicBezTo>
                  <a:pt x="5078" y="485"/>
                  <a:pt x="5004" y="475"/>
                  <a:pt x="5004" y="475"/>
                </a:cubicBezTo>
                <a:cubicBezTo>
                  <a:pt x="5004" y="483"/>
                  <a:pt x="5062" y="505"/>
                  <a:pt x="5070" y="495"/>
                </a:cubicBezTo>
                <a:close/>
                <a:moveTo>
                  <a:pt x="2112" y="81"/>
                </a:moveTo>
                <a:cubicBezTo>
                  <a:pt x="2112" y="89"/>
                  <a:pt x="2178" y="95"/>
                  <a:pt x="2178" y="95"/>
                </a:cubicBezTo>
                <a:cubicBezTo>
                  <a:pt x="2212" y="91"/>
                  <a:pt x="2212" y="91"/>
                  <a:pt x="2212" y="91"/>
                </a:cubicBezTo>
                <a:cubicBezTo>
                  <a:pt x="2250" y="105"/>
                  <a:pt x="2250" y="105"/>
                  <a:pt x="2250" y="105"/>
                </a:cubicBezTo>
                <a:cubicBezTo>
                  <a:pt x="2292" y="103"/>
                  <a:pt x="2292" y="103"/>
                  <a:pt x="2292" y="103"/>
                </a:cubicBezTo>
                <a:cubicBezTo>
                  <a:pt x="2286" y="85"/>
                  <a:pt x="2268" y="59"/>
                  <a:pt x="2250" y="61"/>
                </a:cubicBezTo>
                <a:cubicBezTo>
                  <a:pt x="2232" y="63"/>
                  <a:pt x="2214" y="75"/>
                  <a:pt x="2214" y="75"/>
                </a:cubicBezTo>
                <a:cubicBezTo>
                  <a:pt x="2200" y="59"/>
                  <a:pt x="2200" y="59"/>
                  <a:pt x="2200" y="59"/>
                </a:cubicBezTo>
                <a:cubicBezTo>
                  <a:pt x="2200" y="59"/>
                  <a:pt x="2112" y="73"/>
                  <a:pt x="2112" y="81"/>
                </a:cubicBezTo>
                <a:close/>
                <a:moveTo>
                  <a:pt x="2392" y="133"/>
                </a:moveTo>
                <a:cubicBezTo>
                  <a:pt x="2498" y="127"/>
                  <a:pt x="2498" y="127"/>
                  <a:pt x="2498" y="127"/>
                </a:cubicBezTo>
                <a:cubicBezTo>
                  <a:pt x="2470" y="111"/>
                  <a:pt x="2470" y="111"/>
                  <a:pt x="2470" y="111"/>
                </a:cubicBezTo>
                <a:cubicBezTo>
                  <a:pt x="2470" y="111"/>
                  <a:pt x="2432" y="91"/>
                  <a:pt x="2422" y="91"/>
                </a:cubicBezTo>
                <a:cubicBezTo>
                  <a:pt x="2412" y="91"/>
                  <a:pt x="2394" y="103"/>
                  <a:pt x="2394" y="103"/>
                </a:cubicBezTo>
                <a:cubicBezTo>
                  <a:pt x="2394" y="103"/>
                  <a:pt x="2388" y="75"/>
                  <a:pt x="2366" y="75"/>
                </a:cubicBezTo>
                <a:cubicBezTo>
                  <a:pt x="2344" y="75"/>
                  <a:pt x="2332" y="141"/>
                  <a:pt x="2332" y="141"/>
                </a:cubicBezTo>
                <a:cubicBezTo>
                  <a:pt x="2348" y="149"/>
                  <a:pt x="2348" y="149"/>
                  <a:pt x="2348" y="149"/>
                </a:cubicBezTo>
                <a:cubicBezTo>
                  <a:pt x="2366" y="145"/>
                  <a:pt x="2392" y="133"/>
                  <a:pt x="2392" y="133"/>
                </a:cubicBezTo>
                <a:close/>
                <a:moveTo>
                  <a:pt x="3752" y="279"/>
                </a:moveTo>
                <a:cubicBezTo>
                  <a:pt x="3762" y="261"/>
                  <a:pt x="3762" y="261"/>
                  <a:pt x="3762" y="261"/>
                </a:cubicBezTo>
                <a:cubicBezTo>
                  <a:pt x="3762" y="261"/>
                  <a:pt x="3788" y="261"/>
                  <a:pt x="3798" y="261"/>
                </a:cubicBezTo>
                <a:cubicBezTo>
                  <a:pt x="3808" y="261"/>
                  <a:pt x="3838" y="259"/>
                  <a:pt x="3838" y="259"/>
                </a:cubicBezTo>
                <a:cubicBezTo>
                  <a:pt x="3796" y="239"/>
                  <a:pt x="3796" y="239"/>
                  <a:pt x="3796" y="239"/>
                </a:cubicBezTo>
                <a:cubicBezTo>
                  <a:pt x="3804" y="225"/>
                  <a:pt x="3804" y="225"/>
                  <a:pt x="3804" y="225"/>
                </a:cubicBezTo>
                <a:cubicBezTo>
                  <a:pt x="3744" y="213"/>
                  <a:pt x="3744" y="213"/>
                  <a:pt x="3744" y="213"/>
                </a:cubicBezTo>
                <a:cubicBezTo>
                  <a:pt x="3754" y="231"/>
                  <a:pt x="3754" y="231"/>
                  <a:pt x="3754" y="231"/>
                </a:cubicBezTo>
                <a:cubicBezTo>
                  <a:pt x="3754" y="231"/>
                  <a:pt x="3632" y="191"/>
                  <a:pt x="3634" y="221"/>
                </a:cubicBezTo>
                <a:cubicBezTo>
                  <a:pt x="3636" y="251"/>
                  <a:pt x="3752" y="279"/>
                  <a:pt x="3752" y="279"/>
                </a:cubicBezTo>
                <a:close/>
                <a:moveTo>
                  <a:pt x="2882" y="289"/>
                </a:moveTo>
                <a:cubicBezTo>
                  <a:pt x="2914" y="295"/>
                  <a:pt x="2914" y="295"/>
                  <a:pt x="2914" y="295"/>
                </a:cubicBezTo>
                <a:cubicBezTo>
                  <a:pt x="2934" y="297"/>
                  <a:pt x="2954" y="285"/>
                  <a:pt x="2924" y="279"/>
                </a:cubicBezTo>
                <a:cubicBezTo>
                  <a:pt x="2894" y="273"/>
                  <a:pt x="2882" y="289"/>
                  <a:pt x="2882" y="289"/>
                </a:cubicBezTo>
                <a:close/>
                <a:moveTo>
                  <a:pt x="3618" y="235"/>
                </a:moveTo>
                <a:cubicBezTo>
                  <a:pt x="3582" y="223"/>
                  <a:pt x="3582" y="223"/>
                  <a:pt x="3582" y="223"/>
                </a:cubicBezTo>
                <a:cubicBezTo>
                  <a:pt x="3598" y="245"/>
                  <a:pt x="3598" y="245"/>
                  <a:pt x="3598" y="245"/>
                </a:cubicBezTo>
                <a:lnTo>
                  <a:pt x="3618" y="235"/>
                </a:lnTo>
                <a:close/>
                <a:moveTo>
                  <a:pt x="5328" y="443"/>
                </a:moveTo>
                <a:cubicBezTo>
                  <a:pt x="5340" y="439"/>
                  <a:pt x="5358" y="437"/>
                  <a:pt x="5384" y="437"/>
                </a:cubicBezTo>
                <a:cubicBezTo>
                  <a:pt x="5410" y="437"/>
                  <a:pt x="5414" y="421"/>
                  <a:pt x="5396" y="419"/>
                </a:cubicBezTo>
                <a:cubicBezTo>
                  <a:pt x="5378" y="417"/>
                  <a:pt x="5346" y="405"/>
                  <a:pt x="5334" y="405"/>
                </a:cubicBezTo>
                <a:cubicBezTo>
                  <a:pt x="5322" y="405"/>
                  <a:pt x="5294" y="405"/>
                  <a:pt x="5294" y="427"/>
                </a:cubicBezTo>
                <a:cubicBezTo>
                  <a:pt x="5294" y="451"/>
                  <a:pt x="5316" y="447"/>
                  <a:pt x="5328" y="443"/>
                </a:cubicBezTo>
                <a:close/>
                <a:moveTo>
                  <a:pt x="111" y="1194"/>
                </a:moveTo>
                <a:cubicBezTo>
                  <a:pt x="103" y="1195"/>
                  <a:pt x="79" y="1198"/>
                  <a:pt x="79" y="1198"/>
                </a:cubicBezTo>
                <a:cubicBezTo>
                  <a:pt x="77" y="1192"/>
                  <a:pt x="77" y="1192"/>
                  <a:pt x="77" y="1192"/>
                </a:cubicBezTo>
                <a:cubicBezTo>
                  <a:pt x="69" y="1193"/>
                  <a:pt x="69" y="1193"/>
                  <a:pt x="69" y="1193"/>
                </a:cubicBezTo>
                <a:cubicBezTo>
                  <a:pt x="66" y="1187"/>
                  <a:pt x="66" y="1187"/>
                  <a:pt x="66" y="1187"/>
                </a:cubicBezTo>
                <a:cubicBezTo>
                  <a:pt x="61" y="1187"/>
                  <a:pt x="61" y="1187"/>
                  <a:pt x="61" y="1187"/>
                </a:cubicBezTo>
                <a:cubicBezTo>
                  <a:pt x="61" y="1192"/>
                  <a:pt x="53" y="1201"/>
                  <a:pt x="53" y="1201"/>
                </a:cubicBezTo>
                <a:cubicBezTo>
                  <a:pt x="53" y="1201"/>
                  <a:pt x="12" y="1196"/>
                  <a:pt x="6" y="1203"/>
                </a:cubicBezTo>
                <a:cubicBezTo>
                  <a:pt x="0" y="1210"/>
                  <a:pt x="13" y="1219"/>
                  <a:pt x="13" y="1219"/>
                </a:cubicBezTo>
                <a:cubicBezTo>
                  <a:pt x="8" y="1228"/>
                  <a:pt x="8" y="1228"/>
                  <a:pt x="8" y="1228"/>
                </a:cubicBezTo>
                <a:cubicBezTo>
                  <a:pt x="8" y="1227"/>
                  <a:pt x="8" y="1227"/>
                  <a:pt x="8" y="1227"/>
                </a:cubicBezTo>
                <a:cubicBezTo>
                  <a:pt x="13" y="1232"/>
                  <a:pt x="13" y="1232"/>
                  <a:pt x="13" y="1232"/>
                </a:cubicBezTo>
                <a:cubicBezTo>
                  <a:pt x="13" y="1232"/>
                  <a:pt x="25" y="1227"/>
                  <a:pt x="34" y="1229"/>
                </a:cubicBezTo>
                <a:cubicBezTo>
                  <a:pt x="43" y="1231"/>
                  <a:pt x="51" y="1236"/>
                  <a:pt x="51" y="1236"/>
                </a:cubicBezTo>
                <a:cubicBezTo>
                  <a:pt x="51" y="1236"/>
                  <a:pt x="82" y="1234"/>
                  <a:pt x="90" y="1235"/>
                </a:cubicBezTo>
                <a:cubicBezTo>
                  <a:pt x="98" y="1236"/>
                  <a:pt x="113" y="1236"/>
                  <a:pt x="113" y="1236"/>
                </a:cubicBezTo>
                <a:cubicBezTo>
                  <a:pt x="113" y="1236"/>
                  <a:pt x="109" y="1230"/>
                  <a:pt x="117" y="1231"/>
                </a:cubicBezTo>
                <a:cubicBezTo>
                  <a:pt x="112" y="1221"/>
                  <a:pt x="112" y="1221"/>
                  <a:pt x="112" y="1221"/>
                </a:cubicBezTo>
                <a:cubicBezTo>
                  <a:pt x="112" y="1221"/>
                  <a:pt x="120" y="1214"/>
                  <a:pt x="121" y="1209"/>
                </a:cubicBezTo>
                <a:cubicBezTo>
                  <a:pt x="122" y="1204"/>
                  <a:pt x="119" y="1193"/>
                  <a:pt x="111" y="1194"/>
                </a:cubicBezTo>
                <a:close/>
                <a:moveTo>
                  <a:pt x="698" y="59"/>
                </a:moveTo>
                <a:cubicBezTo>
                  <a:pt x="712" y="49"/>
                  <a:pt x="712" y="49"/>
                  <a:pt x="712" y="49"/>
                </a:cubicBezTo>
                <a:cubicBezTo>
                  <a:pt x="712" y="49"/>
                  <a:pt x="677" y="42"/>
                  <a:pt x="698" y="59"/>
                </a:cubicBezTo>
                <a:close/>
                <a:moveTo>
                  <a:pt x="664" y="48"/>
                </a:moveTo>
                <a:cubicBezTo>
                  <a:pt x="720" y="35"/>
                  <a:pt x="720" y="35"/>
                  <a:pt x="720" y="35"/>
                </a:cubicBezTo>
                <a:cubicBezTo>
                  <a:pt x="702" y="30"/>
                  <a:pt x="702" y="30"/>
                  <a:pt x="702" y="30"/>
                </a:cubicBezTo>
                <a:cubicBezTo>
                  <a:pt x="668" y="38"/>
                  <a:pt x="668" y="38"/>
                  <a:pt x="668" y="38"/>
                </a:cubicBezTo>
                <a:cubicBezTo>
                  <a:pt x="634" y="37"/>
                  <a:pt x="634" y="37"/>
                  <a:pt x="634" y="37"/>
                </a:cubicBezTo>
                <a:cubicBezTo>
                  <a:pt x="650" y="44"/>
                  <a:pt x="650" y="44"/>
                  <a:pt x="650" y="44"/>
                </a:cubicBezTo>
                <a:lnTo>
                  <a:pt x="664" y="48"/>
                </a:lnTo>
                <a:close/>
                <a:moveTo>
                  <a:pt x="754" y="61"/>
                </a:moveTo>
                <a:cubicBezTo>
                  <a:pt x="757" y="51"/>
                  <a:pt x="757" y="51"/>
                  <a:pt x="757" y="51"/>
                </a:cubicBezTo>
                <a:cubicBezTo>
                  <a:pt x="774" y="51"/>
                  <a:pt x="774" y="51"/>
                  <a:pt x="774" y="51"/>
                </a:cubicBezTo>
                <a:cubicBezTo>
                  <a:pt x="779" y="45"/>
                  <a:pt x="779" y="45"/>
                  <a:pt x="779" y="45"/>
                </a:cubicBezTo>
                <a:cubicBezTo>
                  <a:pt x="779" y="45"/>
                  <a:pt x="806" y="48"/>
                  <a:pt x="816" y="42"/>
                </a:cubicBezTo>
                <a:cubicBezTo>
                  <a:pt x="826" y="37"/>
                  <a:pt x="791" y="37"/>
                  <a:pt x="791" y="37"/>
                </a:cubicBezTo>
                <a:cubicBezTo>
                  <a:pt x="791" y="37"/>
                  <a:pt x="791" y="27"/>
                  <a:pt x="774" y="27"/>
                </a:cubicBezTo>
                <a:cubicBezTo>
                  <a:pt x="757" y="27"/>
                  <a:pt x="755" y="45"/>
                  <a:pt x="755" y="45"/>
                </a:cubicBezTo>
                <a:cubicBezTo>
                  <a:pt x="755" y="45"/>
                  <a:pt x="719" y="51"/>
                  <a:pt x="722" y="56"/>
                </a:cubicBezTo>
                <a:cubicBezTo>
                  <a:pt x="724" y="62"/>
                  <a:pt x="754" y="61"/>
                  <a:pt x="754" y="61"/>
                </a:cubicBezTo>
                <a:close/>
                <a:moveTo>
                  <a:pt x="786" y="53"/>
                </a:moveTo>
                <a:cubicBezTo>
                  <a:pt x="776" y="59"/>
                  <a:pt x="776" y="59"/>
                  <a:pt x="776" y="59"/>
                </a:cubicBezTo>
                <a:cubicBezTo>
                  <a:pt x="789" y="66"/>
                  <a:pt x="789" y="66"/>
                  <a:pt x="789" y="66"/>
                </a:cubicBezTo>
                <a:cubicBezTo>
                  <a:pt x="802" y="72"/>
                  <a:pt x="802" y="72"/>
                  <a:pt x="802" y="72"/>
                </a:cubicBezTo>
                <a:cubicBezTo>
                  <a:pt x="834" y="69"/>
                  <a:pt x="834" y="69"/>
                  <a:pt x="834" y="69"/>
                </a:cubicBezTo>
                <a:cubicBezTo>
                  <a:pt x="833" y="61"/>
                  <a:pt x="833" y="61"/>
                  <a:pt x="833" y="61"/>
                </a:cubicBezTo>
                <a:cubicBezTo>
                  <a:pt x="810" y="61"/>
                  <a:pt x="810" y="61"/>
                  <a:pt x="810" y="61"/>
                </a:cubicBezTo>
                <a:lnTo>
                  <a:pt x="786" y="53"/>
                </a:lnTo>
                <a:close/>
                <a:moveTo>
                  <a:pt x="5213" y="1622"/>
                </a:moveTo>
                <a:cubicBezTo>
                  <a:pt x="5191" y="1599"/>
                  <a:pt x="5191" y="1599"/>
                  <a:pt x="5191" y="1599"/>
                </a:cubicBezTo>
                <a:cubicBezTo>
                  <a:pt x="5191" y="1599"/>
                  <a:pt x="5169" y="1593"/>
                  <a:pt x="5156" y="1575"/>
                </a:cubicBezTo>
                <a:cubicBezTo>
                  <a:pt x="5144" y="1557"/>
                  <a:pt x="5136" y="1516"/>
                  <a:pt x="5136" y="1516"/>
                </a:cubicBezTo>
                <a:cubicBezTo>
                  <a:pt x="5136" y="1516"/>
                  <a:pt x="5112" y="1502"/>
                  <a:pt x="5125" y="1495"/>
                </a:cubicBezTo>
                <a:cubicBezTo>
                  <a:pt x="5137" y="1488"/>
                  <a:pt x="5213" y="1526"/>
                  <a:pt x="5213" y="1526"/>
                </a:cubicBezTo>
                <a:cubicBezTo>
                  <a:pt x="5163" y="1489"/>
                  <a:pt x="5163" y="1489"/>
                  <a:pt x="5163" y="1489"/>
                </a:cubicBezTo>
                <a:cubicBezTo>
                  <a:pt x="5163" y="1489"/>
                  <a:pt x="5144" y="1459"/>
                  <a:pt x="5134" y="1452"/>
                </a:cubicBezTo>
                <a:cubicBezTo>
                  <a:pt x="5125" y="1445"/>
                  <a:pt x="5109" y="1435"/>
                  <a:pt x="5109" y="1435"/>
                </a:cubicBezTo>
                <a:cubicBezTo>
                  <a:pt x="5057" y="1379"/>
                  <a:pt x="5057" y="1379"/>
                  <a:pt x="5057" y="1379"/>
                </a:cubicBezTo>
                <a:cubicBezTo>
                  <a:pt x="5040" y="1380"/>
                  <a:pt x="5040" y="1380"/>
                  <a:pt x="5040" y="1380"/>
                </a:cubicBezTo>
                <a:cubicBezTo>
                  <a:pt x="5033" y="1361"/>
                  <a:pt x="5033" y="1361"/>
                  <a:pt x="5033" y="1361"/>
                </a:cubicBezTo>
                <a:cubicBezTo>
                  <a:pt x="5033" y="1361"/>
                  <a:pt x="5023" y="1363"/>
                  <a:pt x="5011" y="1351"/>
                </a:cubicBezTo>
                <a:cubicBezTo>
                  <a:pt x="4999" y="1338"/>
                  <a:pt x="5003" y="1322"/>
                  <a:pt x="5003" y="1322"/>
                </a:cubicBezTo>
                <a:cubicBezTo>
                  <a:pt x="4983" y="1297"/>
                  <a:pt x="4983" y="1297"/>
                  <a:pt x="4983" y="1297"/>
                </a:cubicBezTo>
                <a:cubicBezTo>
                  <a:pt x="4969" y="1298"/>
                  <a:pt x="4969" y="1298"/>
                  <a:pt x="4969" y="1298"/>
                </a:cubicBezTo>
                <a:cubicBezTo>
                  <a:pt x="4960" y="1279"/>
                  <a:pt x="4960" y="1279"/>
                  <a:pt x="4960" y="1279"/>
                </a:cubicBezTo>
                <a:cubicBezTo>
                  <a:pt x="4933" y="1259"/>
                  <a:pt x="4933" y="1259"/>
                  <a:pt x="4933" y="1259"/>
                </a:cubicBezTo>
                <a:cubicBezTo>
                  <a:pt x="4925" y="1243"/>
                  <a:pt x="4925" y="1243"/>
                  <a:pt x="4925" y="1243"/>
                </a:cubicBezTo>
                <a:cubicBezTo>
                  <a:pt x="4925" y="1243"/>
                  <a:pt x="4907" y="1230"/>
                  <a:pt x="4900" y="1235"/>
                </a:cubicBezTo>
                <a:cubicBezTo>
                  <a:pt x="4893" y="1239"/>
                  <a:pt x="4939" y="1272"/>
                  <a:pt x="4933" y="1275"/>
                </a:cubicBezTo>
                <a:cubicBezTo>
                  <a:pt x="4928" y="1277"/>
                  <a:pt x="4915" y="1262"/>
                  <a:pt x="4913" y="1277"/>
                </a:cubicBezTo>
                <a:cubicBezTo>
                  <a:pt x="4910" y="1293"/>
                  <a:pt x="4939" y="1322"/>
                  <a:pt x="4939" y="1322"/>
                </a:cubicBezTo>
                <a:cubicBezTo>
                  <a:pt x="4939" y="1322"/>
                  <a:pt x="4946" y="1340"/>
                  <a:pt x="4953" y="1347"/>
                </a:cubicBezTo>
                <a:cubicBezTo>
                  <a:pt x="4960" y="1354"/>
                  <a:pt x="5007" y="1384"/>
                  <a:pt x="5018" y="1398"/>
                </a:cubicBezTo>
                <a:cubicBezTo>
                  <a:pt x="5029" y="1412"/>
                  <a:pt x="5028" y="1434"/>
                  <a:pt x="5041" y="1445"/>
                </a:cubicBezTo>
                <a:cubicBezTo>
                  <a:pt x="5055" y="1456"/>
                  <a:pt x="5087" y="1512"/>
                  <a:pt x="5087" y="1512"/>
                </a:cubicBezTo>
                <a:cubicBezTo>
                  <a:pt x="5087" y="1512"/>
                  <a:pt x="5093" y="1535"/>
                  <a:pt x="5100" y="1535"/>
                </a:cubicBezTo>
                <a:cubicBezTo>
                  <a:pt x="5107" y="1535"/>
                  <a:pt x="5120" y="1545"/>
                  <a:pt x="5127" y="1555"/>
                </a:cubicBezTo>
                <a:cubicBezTo>
                  <a:pt x="5134" y="1564"/>
                  <a:pt x="5134" y="1584"/>
                  <a:pt x="5134" y="1584"/>
                </a:cubicBezTo>
                <a:cubicBezTo>
                  <a:pt x="5162" y="1607"/>
                  <a:pt x="5162" y="1607"/>
                  <a:pt x="5162" y="1607"/>
                </a:cubicBezTo>
                <a:cubicBezTo>
                  <a:pt x="5172" y="1643"/>
                  <a:pt x="5172" y="1643"/>
                  <a:pt x="5172" y="1643"/>
                </a:cubicBezTo>
                <a:cubicBezTo>
                  <a:pt x="5198" y="1671"/>
                  <a:pt x="5198" y="1671"/>
                  <a:pt x="5198" y="1671"/>
                </a:cubicBezTo>
                <a:cubicBezTo>
                  <a:pt x="5198" y="1671"/>
                  <a:pt x="5184" y="1632"/>
                  <a:pt x="5193" y="1629"/>
                </a:cubicBezTo>
                <a:cubicBezTo>
                  <a:pt x="5201" y="1627"/>
                  <a:pt x="5205" y="1636"/>
                  <a:pt x="5205" y="1636"/>
                </a:cubicBezTo>
                <a:cubicBezTo>
                  <a:pt x="5226" y="1636"/>
                  <a:pt x="5226" y="1636"/>
                  <a:pt x="5226" y="1636"/>
                </a:cubicBezTo>
                <a:cubicBezTo>
                  <a:pt x="5248" y="1663"/>
                  <a:pt x="5248" y="1663"/>
                  <a:pt x="5248" y="1663"/>
                </a:cubicBezTo>
                <a:cubicBezTo>
                  <a:pt x="5249" y="1646"/>
                  <a:pt x="5249" y="1646"/>
                  <a:pt x="5249" y="1646"/>
                </a:cubicBezTo>
                <a:cubicBezTo>
                  <a:pt x="5229" y="1621"/>
                  <a:pt x="5229" y="1621"/>
                  <a:pt x="5229" y="1621"/>
                </a:cubicBezTo>
                <a:lnTo>
                  <a:pt x="5213" y="1622"/>
                </a:lnTo>
                <a:close/>
                <a:moveTo>
                  <a:pt x="899" y="58"/>
                </a:moveTo>
                <a:cubicBezTo>
                  <a:pt x="905" y="46"/>
                  <a:pt x="905" y="46"/>
                  <a:pt x="905" y="46"/>
                </a:cubicBezTo>
                <a:cubicBezTo>
                  <a:pt x="876" y="42"/>
                  <a:pt x="876" y="42"/>
                  <a:pt x="876" y="42"/>
                </a:cubicBezTo>
                <a:cubicBezTo>
                  <a:pt x="861" y="52"/>
                  <a:pt x="861" y="52"/>
                  <a:pt x="861" y="52"/>
                </a:cubicBezTo>
                <a:cubicBezTo>
                  <a:pt x="864" y="61"/>
                  <a:pt x="864" y="61"/>
                  <a:pt x="864" y="61"/>
                </a:cubicBezTo>
                <a:lnTo>
                  <a:pt x="899" y="58"/>
                </a:lnTo>
                <a:close/>
                <a:moveTo>
                  <a:pt x="771" y="1607"/>
                </a:moveTo>
                <a:cubicBezTo>
                  <a:pt x="771" y="1607"/>
                  <a:pt x="773" y="1608"/>
                  <a:pt x="774" y="1608"/>
                </a:cubicBezTo>
                <a:cubicBezTo>
                  <a:pt x="773" y="1608"/>
                  <a:pt x="771" y="1607"/>
                  <a:pt x="771" y="1607"/>
                </a:cubicBezTo>
                <a:close/>
                <a:moveTo>
                  <a:pt x="771" y="1607"/>
                </a:moveTo>
                <a:cubicBezTo>
                  <a:pt x="770" y="1607"/>
                  <a:pt x="770" y="1607"/>
                  <a:pt x="770" y="1607"/>
                </a:cubicBezTo>
                <a:cubicBezTo>
                  <a:pt x="770" y="1607"/>
                  <a:pt x="770" y="1607"/>
                  <a:pt x="771" y="1607"/>
                </a:cubicBezTo>
                <a:close/>
                <a:moveTo>
                  <a:pt x="6034" y="664"/>
                </a:moveTo>
                <a:cubicBezTo>
                  <a:pt x="6023" y="650"/>
                  <a:pt x="5993" y="645"/>
                  <a:pt x="5993" y="645"/>
                </a:cubicBezTo>
                <a:cubicBezTo>
                  <a:pt x="5962" y="631"/>
                  <a:pt x="5962" y="631"/>
                  <a:pt x="5962" y="631"/>
                </a:cubicBezTo>
                <a:cubicBezTo>
                  <a:pt x="5935" y="632"/>
                  <a:pt x="5935" y="632"/>
                  <a:pt x="5935" y="632"/>
                </a:cubicBezTo>
                <a:cubicBezTo>
                  <a:pt x="5915" y="619"/>
                  <a:pt x="5915" y="619"/>
                  <a:pt x="5915" y="619"/>
                </a:cubicBezTo>
                <a:cubicBezTo>
                  <a:pt x="5854" y="615"/>
                  <a:pt x="5854" y="615"/>
                  <a:pt x="5854" y="615"/>
                </a:cubicBezTo>
                <a:cubicBezTo>
                  <a:pt x="5829" y="603"/>
                  <a:pt x="5829" y="603"/>
                  <a:pt x="5829" y="603"/>
                </a:cubicBezTo>
                <a:cubicBezTo>
                  <a:pt x="5805" y="605"/>
                  <a:pt x="5805" y="605"/>
                  <a:pt x="5805" y="605"/>
                </a:cubicBezTo>
                <a:cubicBezTo>
                  <a:pt x="5838" y="630"/>
                  <a:pt x="5838" y="630"/>
                  <a:pt x="5838" y="630"/>
                </a:cubicBezTo>
                <a:cubicBezTo>
                  <a:pt x="5874" y="646"/>
                  <a:pt x="5874" y="646"/>
                  <a:pt x="5874" y="646"/>
                </a:cubicBezTo>
                <a:cubicBezTo>
                  <a:pt x="5874" y="646"/>
                  <a:pt x="5834" y="652"/>
                  <a:pt x="5822" y="642"/>
                </a:cubicBezTo>
                <a:cubicBezTo>
                  <a:pt x="5810" y="632"/>
                  <a:pt x="5809" y="610"/>
                  <a:pt x="5756" y="592"/>
                </a:cubicBezTo>
                <a:cubicBezTo>
                  <a:pt x="5703" y="574"/>
                  <a:pt x="5687" y="567"/>
                  <a:pt x="5633" y="558"/>
                </a:cubicBezTo>
                <a:cubicBezTo>
                  <a:pt x="5579" y="549"/>
                  <a:pt x="5466" y="523"/>
                  <a:pt x="5412" y="510"/>
                </a:cubicBezTo>
                <a:cubicBezTo>
                  <a:pt x="5358" y="497"/>
                  <a:pt x="5297" y="488"/>
                  <a:pt x="5297" y="488"/>
                </a:cubicBezTo>
                <a:cubicBezTo>
                  <a:pt x="5175" y="490"/>
                  <a:pt x="5175" y="490"/>
                  <a:pt x="5175" y="490"/>
                </a:cubicBezTo>
                <a:cubicBezTo>
                  <a:pt x="5166" y="478"/>
                  <a:pt x="5166" y="478"/>
                  <a:pt x="5166" y="478"/>
                </a:cubicBezTo>
                <a:cubicBezTo>
                  <a:pt x="5135" y="480"/>
                  <a:pt x="5135" y="480"/>
                  <a:pt x="5135" y="480"/>
                </a:cubicBezTo>
                <a:cubicBezTo>
                  <a:pt x="5124" y="472"/>
                  <a:pt x="5124" y="472"/>
                  <a:pt x="5124" y="472"/>
                </a:cubicBezTo>
                <a:cubicBezTo>
                  <a:pt x="5088" y="471"/>
                  <a:pt x="5088" y="471"/>
                  <a:pt x="5088" y="471"/>
                </a:cubicBezTo>
                <a:cubicBezTo>
                  <a:pt x="5105" y="483"/>
                  <a:pt x="5105" y="483"/>
                  <a:pt x="5105" y="483"/>
                </a:cubicBezTo>
                <a:cubicBezTo>
                  <a:pt x="5100" y="497"/>
                  <a:pt x="5100" y="497"/>
                  <a:pt x="5100" y="497"/>
                </a:cubicBezTo>
                <a:cubicBezTo>
                  <a:pt x="5100" y="497"/>
                  <a:pt x="5199" y="520"/>
                  <a:pt x="5170" y="533"/>
                </a:cubicBezTo>
                <a:cubicBezTo>
                  <a:pt x="5141" y="546"/>
                  <a:pt x="5123" y="529"/>
                  <a:pt x="5123" y="529"/>
                </a:cubicBezTo>
                <a:cubicBezTo>
                  <a:pt x="5106" y="515"/>
                  <a:pt x="5106" y="515"/>
                  <a:pt x="5106" y="515"/>
                </a:cubicBezTo>
                <a:cubicBezTo>
                  <a:pt x="5061" y="515"/>
                  <a:pt x="5061" y="515"/>
                  <a:pt x="5061" y="515"/>
                </a:cubicBezTo>
                <a:cubicBezTo>
                  <a:pt x="5024" y="492"/>
                  <a:pt x="5024" y="492"/>
                  <a:pt x="5024" y="492"/>
                </a:cubicBezTo>
                <a:cubicBezTo>
                  <a:pt x="5024" y="492"/>
                  <a:pt x="5006" y="496"/>
                  <a:pt x="5002" y="499"/>
                </a:cubicBezTo>
                <a:cubicBezTo>
                  <a:pt x="4998" y="502"/>
                  <a:pt x="4966" y="501"/>
                  <a:pt x="4966" y="501"/>
                </a:cubicBezTo>
                <a:cubicBezTo>
                  <a:pt x="4962" y="493"/>
                  <a:pt x="4962" y="493"/>
                  <a:pt x="4962" y="493"/>
                </a:cubicBezTo>
                <a:cubicBezTo>
                  <a:pt x="4900" y="496"/>
                  <a:pt x="4900" y="496"/>
                  <a:pt x="4900" y="496"/>
                </a:cubicBezTo>
                <a:cubicBezTo>
                  <a:pt x="4884" y="484"/>
                  <a:pt x="4884" y="484"/>
                  <a:pt x="4884" y="484"/>
                </a:cubicBezTo>
                <a:cubicBezTo>
                  <a:pt x="4879" y="490"/>
                  <a:pt x="4879" y="490"/>
                  <a:pt x="4879" y="490"/>
                </a:cubicBezTo>
                <a:cubicBezTo>
                  <a:pt x="4879" y="490"/>
                  <a:pt x="4801" y="483"/>
                  <a:pt x="4806" y="493"/>
                </a:cubicBezTo>
                <a:cubicBezTo>
                  <a:pt x="4811" y="503"/>
                  <a:pt x="4840" y="527"/>
                  <a:pt x="4840" y="527"/>
                </a:cubicBezTo>
                <a:cubicBezTo>
                  <a:pt x="4840" y="527"/>
                  <a:pt x="4804" y="506"/>
                  <a:pt x="4799" y="501"/>
                </a:cubicBezTo>
                <a:cubicBezTo>
                  <a:pt x="4794" y="496"/>
                  <a:pt x="4728" y="488"/>
                  <a:pt x="4728" y="488"/>
                </a:cubicBezTo>
                <a:cubicBezTo>
                  <a:pt x="4728" y="488"/>
                  <a:pt x="4718" y="470"/>
                  <a:pt x="4693" y="457"/>
                </a:cubicBezTo>
                <a:cubicBezTo>
                  <a:pt x="4668" y="444"/>
                  <a:pt x="4630" y="438"/>
                  <a:pt x="4613" y="437"/>
                </a:cubicBezTo>
                <a:cubicBezTo>
                  <a:pt x="4596" y="436"/>
                  <a:pt x="4561" y="432"/>
                  <a:pt x="4561" y="432"/>
                </a:cubicBezTo>
                <a:cubicBezTo>
                  <a:pt x="4527" y="425"/>
                  <a:pt x="4527" y="425"/>
                  <a:pt x="4527" y="425"/>
                </a:cubicBezTo>
                <a:cubicBezTo>
                  <a:pt x="4518" y="429"/>
                  <a:pt x="4518" y="429"/>
                  <a:pt x="4518" y="429"/>
                </a:cubicBezTo>
                <a:cubicBezTo>
                  <a:pt x="4478" y="427"/>
                  <a:pt x="4478" y="427"/>
                  <a:pt x="4478" y="427"/>
                </a:cubicBezTo>
                <a:cubicBezTo>
                  <a:pt x="4478" y="427"/>
                  <a:pt x="4473" y="447"/>
                  <a:pt x="4451" y="444"/>
                </a:cubicBezTo>
                <a:cubicBezTo>
                  <a:pt x="4429" y="441"/>
                  <a:pt x="4400" y="439"/>
                  <a:pt x="4400" y="439"/>
                </a:cubicBezTo>
                <a:cubicBezTo>
                  <a:pt x="4400" y="439"/>
                  <a:pt x="4370" y="419"/>
                  <a:pt x="4353" y="418"/>
                </a:cubicBezTo>
                <a:cubicBezTo>
                  <a:pt x="4336" y="417"/>
                  <a:pt x="4327" y="420"/>
                  <a:pt x="4327" y="420"/>
                </a:cubicBezTo>
                <a:cubicBezTo>
                  <a:pt x="4321" y="409"/>
                  <a:pt x="4321" y="409"/>
                  <a:pt x="4321" y="409"/>
                </a:cubicBezTo>
                <a:cubicBezTo>
                  <a:pt x="4296" y="407"/>
                  <a:pt x="4296" y="407"/>
                  <a:pt x="4296" y="407"/>
                </a:cubicBezTo>
                <a:cubicBezTo>
                  <a:pt x="4253" y="403"/>
                  <a:pt x="4253" y="403"/>
                  <a:pt x="4253" y="403"/>
                </a:cubicBezTo>
                <a:cubicBezTo>
                  <a:pt x="4277" y="395"/>
                  <a:pt x="4277" y="395"/>
                  <a:pt x="4277" y="395"/>
                </a:cubicBezTo>
                <a:cubicBezTo>
                  <a:pt x="4251" y="382"/>
                  <a:pt x="4251" y="382"/>
                  <a:pt x="4251" y="382"/>
                </a:cubicBezTo>
                <a:cubicBezTo>
                  <a:pt x="4251" y="382"/>
                  <a:pt x="4158" y="369"/>
                  <a:pt x="4155" y="375"/>
                </a:cubicBezTo>
                <a:cubicBezTo>
                  <a:pt x="4152" y="381"/>
                  <a:pt x="4164" y="400"/>
                  <a:pt x="4149" y="401"/>
                </a:cubicBezTo>
                <a:cubicBezTo>
                  <a:pt x="4134" y="402"/>
                  <a:pt x="4114" y="398"/>
                  <a:pt x="4114" y="398"/>
                </a:cubicBezTo>
                <a:cubicBezTo>
                  <a:pt x="4126" y="390"/>
                  <a:pt x="4126" y="390"/>
                  <a:pt x="4126" y="390"/>
                </a:cubicBezTo>
                <a:cubicBezTo>
                  <a:pt x="4116" y="380"/>
                  <a:pt x="4116" y="380"/>
                  <a:pt x="4116" y="380"/>
                </a:cubicBezTo>
                <a:cubicBezTo>
                  <a:pt x="4116" y="380"/>
                  <a:pt x="4110" y="380"/>
                  <a:pt x="4096" y="382"/>
                </a:cubicBezTo>
                <a:cubicBezTo>
                  <a:pt x="4082" y="384"/>
                  <a:pt x="4068" y="379"/>
                  <a:pt x="4068" y="379"/>
                </a:cubicBezTo>
                <a:cubicBezTo>
                  <a:pt x="4079" y="374"/>
                  <a:pt x="4079" y="374"/>
                  <a:pt x="4079" y="374"/>
                </a:cubicBezTo>
                <a:cubicBezTo>
                  <a:pt x="4109" y="371"/>
                  <a:pt x="4109" y="371"/>
                  <a:pt x="4109" y="371"/>
                </a:cubicBezTo>
                <a:cubicBezTo>
                  <a:pt x="4147" y="394"/>
                  <a:pt x="4147" y="394"/>
                  <a:pt x="4147" y="394"/>
                </a:cubicBezTo>
                <a:cubicBezTo>
                  <a:pt x="4149" y="375"/>
                  <a:pt x="4149" y="375"/>
                  <a:pt x="4149" y="375"/>
                </a:cubicBezTo>
                <a:cubicBezTo>
                  <a:pt x="4110" y="362"/>
                  <a:pt x="4110" y="362"/>
                  <a:pt x="4110" y="362"/>
                </a:cubicBezTo>
                <a:cubicBezTo>
                  <a:pt x="4037" y="366"/>
                  <a:pt x="4037" y="366"/>
                  <a:pt x="4037" y="366"/>
                </a:cubicBezTo>
                <a:cubicBezTo>
                  <a:pt x="4036" y="357"/>
                  <a:pt x="4036" y="357"/>
                  <a:pt x="4036" y="357"/>
                </a:cubicBezTo>
                <a:cubicBezTo>
                  <a:pt x="3955" y="362"/>
                  <a:pt x="3955" y="362"/>
                  <a:pt x="3955" y="362"/>
                </a:cubicBezTo>
                <a:cubicBezTo>
                  <a:pt x="3924" y="349"/>
                  <a:pt x="3924" y="349"/>
                  <a:pt x="3924" y="349"/>
                </a:cubicBezTo>
                <a:cubicBezTo>
                  <a:pt x="3911" y="349"/>
                  <a:pt x="3911" y="349"/>
                  <a:pt x="3911" y="349"/>
                </a:cubicBezTo>
                <a:cubicBezTo>
                  <a:pt x="3936" y="365"/>
                  <a:pt x="3936" y="365"/>
                  <a:pt x="3936" y="365"/>
                </a:cubicBezTo>
                <a:cubicBezTo>
                  <a:pt x="3936" y="365"/>
                  <a:pt x="3884" y="364"/>
                  <a:pt x="3892" y="372"/>
                </a:cubicBezTo>
                <a:cubicBezTo>
                  <a:pt x="3900" y="380"/>
                  <a:pt x="3910" y="385"/>
                  <a:pt x="3910" y="385"/>
                </a:cubicBezTo>
                <a:cubicBezTo>
                  <a:pt x="3931" y="383"/>
                  <a:pt x="3931" y="383"/>
                  <a:pt x="3931" y="383"/>
                </a:cubicBezTo>
                <a:cubicBezTo>
                  <a:pt x="3931" y="388"/>
                  <a:pt x="3931" y="388"/>
                  <a:pt x="3931" y="388"/>
                </a:cubicBezTo>
                <a:cubicBezTo>
                  <a:pt x="3970" y="414"/>
                  <a:pt x="3970" y="414"/>
                  <a:pt x="3970" y="414"/>
                </a:cubicBezTo>
                <a:cubicBezTo>
                  <a:pt x="3970" y="414"/>
                  <a:pt x="3964" y="415"/>
                  <a:pt x="3949" y="414"/>
                </a:cubicBezTo>
                <a:cubicBezTo>
                  <a:pt x="3934" y="413"/>
                  <a:pt x="3914" y="398"/>
                  <a:pt x="3909" y="403"/>
                </a:cubicBezTo>
                <a:cubicBezTo>
                  <a:pt x="3904" y="408"/>
                  <a:pt x="3900" y="411"/>
                  <a:pt x="3900" y="411"/>
                </a:cubicBezTo>
                <a:cubicBezTo>
                  <a:pt x="3917" y="425"/>
                  <a:pt x="3917" y="425"/>
                  <a:pt x="3917" y="425"/>
                </a:cubicBezTo>
                <a:cubicBezTo>
                  <a:pt x="3881" y="420"/>
                  <a:pt x="3881" y="420"/>
                  <a:pt x="3881" y="420"/>
                </a:cubicBezTo>
                <a:cubicBezTo>
                  <a:pt x="3881" y="420"/>
                  <a:pt x="3832" y="404"/>
                  <a:pt x="3824" y="405"/>
                </a:cubicBezTo>
                <a:cubicBezTo>
                  <a:pt x="3816" y="406"/>
                  <a:pt x="3788" y="418"/>
                  <a:pt x="3788" y="418"/>
                </a:cubicBezTo>
                <a:cubicBezTo>
                  <a:pt x="3743" y="414"/>
                  <a:pt x="3743" y="414"/>
                  <a:pt x="3743" y="414"/>
                </a:cubicBezTo>
                <a:cubicBezTo>
                  <a:pt x="3743" y="414"/>
                  <a:pt x="3705" y="396"/>
                  <a:pt x="3702" y="392"/>
                </a:cubicBezTo>
                <a:cubicBezTo>
                  <a:pt x="3699" y="388"/>
                  <a:pt x="3692" y="398"/>
                  <a:pt x="3695" y="406"/>
                </a:cubicBezTo>
                <a:cubicBezTo>
                  <a:pt x="3698" y="414"/>
                  <a:pt x="3725" y="442"/>
                  <a:pt x="3709" y="443"/>
                </a:cubicBezTo>
                <a:cubicBezTo>
                  <a:pt x="3693" y="444"/>
                  <a:pt x="3614" y="415"/>
                  <a:pt x="3611" y="413"/>
                </a:cubicBezTo>
                <a:cubicBezTo>
                  <a:pt x="3608" y="411"/>
                  <a:pt x="3589" y="394"/>
                  <a:pt x="3589" y="394"/>
                </a:cubicBezTo>
                <a:cubicBezTo>
                  <a:pt x="3587" y="404"/>
                  <a:pt x="3587" y="404"/>
                  <a:pt x="3587" y="404"/>
                </a:cubicBezTo>
                <a:cubicBezTo>
                  <a:pt x="3550" y="393"/>
                  <a:pt x="3550" y="393"/>
                  <a:pt x="3550" y="393"/>
                </a:cubicBezTo>
                <a:cubicBezTo>
                  <a:pt x="3533" y="381"/>
                  <a:pt x="3533" y="381"/>
                  <a:pt x="3533" y="381"/>
                </a:cubicBezTo>
                <a:cubicBezTo>
                  <a:pt x="3533" y="381"/>
                  <a:pt x="3571" y="391"/>
                  <a:pt x="3577" y="386"/>
                </a:cubicBezTo>
                <a:cubicBezTo>
                  <a:pt x="3583" y="381"/>
                  <a:pt x="3554" y="367"/>
                  <a:pt x="3554" y="367"/>
                </a:cubicBezTo>
                <a:cubicBezTo>
                  <a:pt x="3531" y="367"/>
                  <a:pt x="3531" y="367"/>
                  <a:pt x="3531" y="367"/>
                </a:cubicBezTo>
                <a:cubicBezTo>
                  <a:pt x="3531" y="367"/>
                  <a:pt x="3542" y="361"/>
                  <a:pt x="3535" y="356"/>
                </a:cubicBezTo>
                <a:cubicBezTo>
                  <a:pt x="3528" y="351"/>
                  <a:pt x="3508" y="351"/>
                  <a:pt x="3508" y="351"/>
                </a:cubicBezTo>
                <a:cubicBezTo>
                  <a:pt x="3516" y="342"/>
                  <a:pt x="3516" y="342"/>
                  <a:pt x="3516" y="342"/>
                </a:cubicBezTo>
                <a:cubicBezTo>
                  <a:pt x="3516" y="342"/>
                  <a:pt x="3484" y="333"/>
                  <a:pt x="3480" y="333"/>
                </a:cubicBezTo>
                <a:cubicBezTo>
                  <a:pt x="3476" y="333"/>
                  <a:pt x="3461" y="323"/>
                  <a:pt x="3461" y="323"/>
                </a:cubicBezTo>
                <a:cubicBezTo>
                  <a:pt x="3430" y="323"/>
                  <a:pt x="3430" y="323"/>
                  <a:pt x="3430" y="323"/>
                </a:cubicBezTo>
                <a:cubicBezTo>
                  <a:pt x="3430" y="323"/>
                  <a:pt x="3439" y="326"/>
                  <a:pt x="3416" y="327"/>
                </a:cubicBezTo>
                <a:cubicBezTo>
                  <a:pt x="3393" y="328"/>
                  <a:pt x="3378" y="320"/>
                  <a:pt x="3378" y="320"/>
                </a:cubicBezTo>
                <a:cubicBezTo>
                  <a:pt x="3364" y="326"/>
                  <a:pt x="3364" y="326"/>
                  <a:pt x="3364" y="326"/>
                </a:cubicBezTo>
                <a:cubicBezTo>
                  <a:pt x="3362" y="317"/>
                  <a:pt x="3362" y="317"/>
                  <a:pt x="3362" y="317"/>
                </a:cubicBezTo>
                <a:cubicBezTo>
                  <a:pt x="3330" y="311"/>
                  <a:pt x="3330" y="311"/>
                  <a:pt x="3330" y="311"/>
                </a:cubicBezTo>
                <a:cubicBezTo>
                  <a:pt x="3323" y="305"/>
                  <a:pt x="3323" y="305"/>
                  <a:pt x="3323" y="305"/>
                </a:cubicBezTo>
                <a:cubicBezTo>
                  <a:pt x="3318" y="318"/>
                  <a:pt x="3318" y="318"/>
                  <a:pt x="3318" y="318"/>
                </a:cubicBezTo>
                <a:cubicBezTo>
                  <a:pt x="3309" y="319"/>
                  <a:pt x="3309" y="319"/>
                  <a:pt x="3309" y="319"/>
                </a:cubicBezTo>
                <a:cubicBezTo>
                  <a:pt x="3327" y="334"/>
                  <a:pt x="3327" y="334"/>
                  <a:pt x="3327" y="334"/>
                </a:cubicBezTo>
                <a:cubicBezTo>
                  <a:pt x="3344" y="354"/>
                  <a:pt x="3344" y="354"/>
                  <a:pt x="3344" y="354"/>
                </a:cubicBezTo>
                <a:cubicBezTo>
                  <a:pt x="3310" y="350"/>
                  <a:pt x="3310" y="350"/>
                  <a:pt x="3310" y="350"/>
                </a:cubicBezTo>
                <a:cubicBezTo>
                  <a:pt x="3306" y="344"/>
                  <a:pt x="3306" y="344"/>
                  <a:pt x="3306" y="344"/>
                </a:cubicBezTo>
                <a:cubicBezTo>
                  <a:pt x="3262" y="347"/>
                  <a:pt x="3262" y="347"/>
                  <a:pt x="3262" y="347"/>
                </a:cubicBezTo>
                <a:cubicBezTo>
                  <a:pt x="3251" y="351"/>
                  <a:pt x="3251" y="351"/>
                  <a:pt x="3251" y="351"/>
                </a:cubicBezTo>
                <a:cubicBezTo>
                  <a:pt x="3250" y="343"/>
                  <a:pt x="3250" y="343"/>
                  <a:pt x="3250" y="343"/>
                </a:cubicBezTo>
                <a:cubicBezTo>
                  <a:pt x="3221" y="349"/>
                  <a:pt x="3221" y="349"/>
                  <a:pt x="3221" y="349"/>
                </a:cubicBezTo>
                <a:cubicBezTo>
                  <a:pt x="3216" y="341"/>
                  <a:pt x="3216" y="341"/>
                  <a:pt x="3216" y="341"/>
                </a:cubicBezTo>
                <a:cubicBezTo>
                  <a:pt x="3178" y="342"/>
                  <a:pt x="3178" y="342"/>
                  <a:pt x="3178" y="342"/>
                </a:cubicBezTo>
                <a:cubicBezTo>
                  <a:pt x="3156" y="335"/>
                  <a:pt x="3156" y="335"/>
                  <a:pt x="3156" y="335"/>
                </a:cubicBezTo>
                <a:cubicBezTo>
                  <a:pt x="3167" y="321"/>
                  <a:pt x="3167" y="321"/>
                  <a:pt x="3167" y="321"/>
                </a:cubicBezTo>
                <a:cubicBezTo>
                  <a:pt x="3082" y="320"/>
                  <a:pt x="3082" y="320"/>
                  <a:pt x="3082" y="320"/>
                </a:cubicBezTo>
                <a:cubicBezTo>
                  <a:pt x="3077" y="314"/>
                  <a:pt x="3077" y="314"/>
                  <a:pt x="3077" y="314"/>
                </a:cubicBezTo>
                <a:cubicBezTo>
                  <a:pt x="3071" y="317"/>
                  <a:pt x="3071" y="317"/>
                  <a:pt x="3071" y="317"/>
                </a:cubicBezTo>
                <a:cubicBezTo>
                  <a:pt x="3065" y="313"/>
                  <a:pt x="3065" y="313"/>
                  <a:pt x="3065" y="313"/>
                </a:cubicBezTo>
                <a:cubicBezTo>
                  <a:pt x="3030" y="315"/>
                  <a:pt x="3030" y="315"/>
                  <a:pt x="3030" y="315"/>
                </a:cubicBezTo>
                <a:cubicBezTo>
                  <a:pt x="3034" y="323"/>
                  <a:pt x="3034" y="323"/>
                  <a:pt x="3034" y="323"/>
                </a:cubicBezTo>
                <a:cubicBezTo>
                  <a:pt x="2997" y="319"/>
                  <a:pt x="2997" y="319"/>
                  <a:pt x="2997" y="319"/>
                </a:cubicBezTo>
                <a:cubicBezTo>
                  <a:pt x="2987" y="324"/>
                  <a:pt x="2987" y="324"/>
                  <a:pt x="2987" y="324"/>
                </a:cubicBezTo>
                <a:cubicBezTo>
                  <a:pt x="3008" y="331"/>
                  <a:pt x="3008" y="331"/>
                  <a:pt x="3008" y="331"/>
                </a:cubicBezTo>
                <a:cubicBezTo>
                  <a:pt x="2981" y="330"/>
                  <a:pt x="2981" y="330"/>
                  <a:pt x="2981" y="330"/>
                </a:cubicBezTo>
                <a:cubicBezTo>
                  <a:pt x="2978" y="318"/>
                  <a:pt x="2978" y="318"/>
                  <a:pt x="2978" y="318"/>
                </a:cubicBezTo>
                <a:cubicBezTo>
                  <a:pt x="2961" y="303"/>
                  <a:pt x="2961" y="303"/>
                  <a:pt x="2961" y="303"/>
                </a:cubicBezTo>
                <a:cubicBezTo>
                  <a:pt x="2947" y="303"/>
                  <a:pt x="2947" y="303"/>
                  <a:pt x="2947" y="303"/>
                </a:cubicBezTo>
                <a:cubicBezTo>
                  <a:pt x="2954" y="318"/>
                  <a:pt x="2954" y="318"/>
                  <a:pt x="2954" y="318"/>
                </a:cubicBezTo>
                <a:cubicBezTo>
                  <a:pt x="2919" y="318"/>
                  <a:pt x="2919" y="318"/>
                  <a:pt x="2919" y="318"/>
                </a:cubicBezTo>
                <a:cubicBezTo>
                  <a:pt x="2915" y="313"/>
                  <a:pt x="2915" y="313"/>
                  <a:pt x="2915" y="313"/>
                </a:cubicBezTo>
                <a:cubicBezTo>
                  <a:pt x="2906" y="313"/>
                  <a:pt x="2906" y="313"/>
                  <a:pt x="2906" y="313"/>
                </a:cubicBezTo>
                <a:cubicBezTo>
                  <a:pt x="2902" y="303"/>
                  <a:pt x="2902" y="303"/>
                  <a:pt x="2902" y="303"/>
                </a:cubicBezTo>
                <a:cubicBezTo>
                  <a:pt x="2893" y="303"/>
                  <a:pt x="2893" y="303"/>
                  <a:pt x="2893" y="303"/>
                </a:cubicBezTo>
                <a:cubicBezTo>
                  <a:pt x="2882" y="306"/>
                  <a:pt x="2882" y="306"/>
                  <a:pt x="2882" y="306"/>
                </a:cubicBezTo>
                <a:cubicBezTo>
                  <a:pt x="2866" y="298"/>
                  <a:pt x="2866" y="298"/>
                  <a:pt x="2866" y="298"/>
                </a:cubicBezTo>
                <a:cubicBezTo>
                  <a:pt x="2846" y="312"/>
                  <a:pt x="2846" y="312"/>
                  <a:pt x="2846" y="312"/>
                </a:cubicBezTo>
                <a:cubicBezTo>
                  <a:pt x="2882" y="316"/>
                  <a:pt x="2882" y="316"/>
                  <a:pt x="2882" y="316"/>
                </a:cubicBezTo>
                <a:cubicBezTo>
                  <a:pt x="2890" y="317"/>
                  <a:pt x="2890" y="317"/>
                  <a:pt x="2890" y="317"/>
                </a:cubicBezTo>
                <a:cubicBezTo>
                  <a:pt x="2890" y="317"/>
                  <a:pt x="2877" y="328"/>
                  <a:pt x="2870" y="328"/>
                </a:cubicBezTo>
                <a:cubicBezTo>
                  <a:pt x="2863" y="328"/>
                  <a:pt x="2858" y="327"/>
                  <a:pt x="2852" y="329"/>
                </a:cubicBezTo>
                <a:cubicBezTo>
                  <a:pt x="2846" y="331"/>
                  <a:pt x="2844" y="337"/>
                  <a:pt x="2839" y="337"/>
                </a:cubicBezTo>
                <a:cubicBezTo>
                  <a:pt x="2834" y="337"/>
                  <a:pt x="2790" y="338"/>
                  <a:pt x="2790" y="338"/>
                </a:cubicBezTo>
                <a:cubicBezTo>
                  <a:pt x="2768" y="341"/>
                  <a:pt x="2768" y="341"/>
                  <a:pt x="2768" y="341"/>
                </a:cubicBezTo>
                <a:cubicBezTo>
                  <a:pt x="2758" y="358"/>
                  <a:pt x="2758" y="358"/>
                  <a:pt x="2758" y="358"/>
                </a:cubicBezTo>
                <a:cubicBezTo>
                  <a:pt x="2742" y="354"/>
                  <a:pt x="2742" y="354"/>
                  <a:pt x="2742" y="354"/>
                </a:cubicBezTo>
                <a:cubicBezTo>
                  <a:pt x="2742" y="354"/>
                  <a:pt x="2745" y="338"/>
                  <a:pt x="2753" y="334"/>
                </a:cubicBezTo>
                <a:cubicBezTo>
                  <a:pt x="2761" y="330"/>
                  <a:pt x="2773" y="330"/>
                  <a:pt x="2773" y="330"/>
                </a:cubicBezTo>
                <a:cubicBezTo>
                  <a:pt x="2778" y="319"/>
                  <a:pt x="2778" y="319"/>
                  <a:pt x="2778" y="319"/>
                </a:cubicBezTo>
                <a:cubicBezTo>
                  <a:pt x="2806" y="316"/>
                  <a:pt x="2806" y="316"/>
                  <a:pt x="2806" y="316"/>
                </a:cubicBezTo>
                <a:cubicBezTo>
                  <a:pt x="2836" y="294"/>
                  <a:pt x="2836" y="294"/>
                  <a:pt x="2836" y="294"/>
                </a:cubicBezTo>
                <a:cubicBezTo>
                  <a:pt x="2836" y="294"/>
                  <a:pt x="2835" y="281"/>
                  <a:pt x="2847" y="276"/>
                </a:cubicBezTo>
                <a:cubicBezTo>
                  <a:pt x="2859" y="271"/>
                  <a:pt x="2908" y="272"/>
                  <a:pt x="2906" y="254"/>
                </a:cubicBezTo>
                <a:cubicBezTo>
                  <a:pt x="2904" y="236"/>
                  <a:pt x="2889" y="232"/>
                  <a:pt x="2889" y="232"/>
                </a:cubicBezTo>
                <a:cubicBezTo>
                  <a:pt x="2862" y="234"/>
                  <a:pt x="2862" y="234"/>
                  <a:pt x="2862" y="234"/>
                </a:cubicBezTo>
                <a:cubicBezTo>
                  <a:pt x="2885" y="224"/>
                  <a:pt x="2885" y="224"/>
                  <a:pt x="2885" y="224"/>
                </a:cubicBezTo>
                <a:cubicBezTo>
                  <a:pt x="2885" y="224"/>
                  <a:pt x="2865" y="209"/>
                  <a:pt x="2860" y="210"/>
                </a:cubicBezTo>
                <a:cubicBezTo>
                  <a:pt x="2855" y="211"/>
                  <a:pt x="2838" y="212"/>
                  <a:pt x="2838" y="212"/>
                </a:cubicBezTo>
                <a:cubicBezTo>
                  <a:pt x="2838" y="212"/>
                  <a:pt x="2832" y="196"/>
                  <a:pt x="2819" y="196"/>
                </a:cubicBezTo>
                <a:cubicBezTo>
                  <a:pt x="2806" y="196"/>
                  <a:pt x="2792" y="201"/>
                  <a:pt x="2792" y="201"/>
                </a:cubicBezTo>
                <a:cubicBezTo>
                  <a:pt x="2756" y="192"/>
                  <a:pt x="2756" y="192"/>
                  <a:pt x="2756" y="192"/>
                </a:cubicBezTo>
                <a:cubicBezTo>
                  <a:pt x="2662" y="189"/>
                  <a:pt x="2662" y="189"/>
                  <a:pt x="2662" y="189"/>
                </a:cubicBezTo>
                <a:cubicBezTo>
                  <a:pt x="2665" y="201"/>
                  <a:pt x="2665" y="201"/>
                  <a:pt x="2665" y="201"/>
                </a:cubicBezTo>
                <a:cubicBezTo>
                  <a:pt x="2620" y="201"/>
                  <a:pt x="2620" y="201"/>
                  <a:pt x="2620" y="201"/>
                </a:cubicBezTo>
                <a:cubicBezTo>
                  <a:pt x="2620" y="201"/>
                  <a:pt x="2639" y="184"/>
                  <a:pt x="2627" y="179"/>
                </a:cubicBezTo>
                <a:cubicBezTo>
                  <a:pt x="2615" y="174"/>
                  <a:pt x="2564" y="180"/>
                  <a:pt x="2564" y="180"/>
                </a:cubicBezTo>
                <a:cubicBezTo>
                  <a:pt x="2523" y="176"/>
                  <a:pt x="2523" y="176"/>
                  <a:pt x="2523" y="176"/>
                </a:cubicBezTo>
                <a:cubicBezTo>
                  <a:pt x="2523" y="176"/>
                  <a:pt x="2570" y="174"/>
                  <a:pt x="2564" y="165"/>
                </a:cubicBezTo>
                <a:cubicBezTo>
                  <a:pt x="2558" y="156"/>
                  <a:pt x="2511" y="155"/>
                  <a:pt x="2511" y="155"/>
                </a:cubicBezTo>
                <a:cubicBezTo>
                  <a:pt x="2483" y="151"/>
                  <a:pt x="2483" y="151"/>
                  <a:pt x="2483" y="151"/>
                </a:cubicBezTo>
                <a:cubicBezTo>
                  <a:pt x="2480" y="161"/>
                  <a:pt x="2480" y="161"/>
                  <a:pt x="2480" y="161"/>
                </a:cubicBezTo>
                <a:cubicBezTo>
                  <a:pt x="2480" y="161"/>
                  <a:pt x="2431" y="159"/>
                  <a:pt x="2435" y="173"/>
                </a:cubicBezTo>
                <a:cubicBezTo>
                  <a:pt x="2439" y="187"/>
                  <a:pt x="2485" y="202"/>
                  <a:pt x="2485" y="202"/>
                </a:cubicBezTo>
                <a:cubicBezTo>
                  <a:pt x="2389" y="196"/>
                  <a:pt x="2389" y="196"/>
                  <a:pt x="2389" y="196"/>
                </a:cubicBezTo>
                <a:cubicBezTo>
                  <a:pt x="2423" y="210"/>
                  <a:pt x="2423" y="210"/>
                  <a:pt x="2423" y="210"/>
                </a:cubicBezTo>
                <a:cubicBezTo>
                  <a:pt x="2388" y="215"/>
                  <a:pt x="2388" y="215"/>
                  <a:pt x="2388" y="215"/>
                </a:cubicBezTo>
                <a:cubicBezTo>
                  <a:pt x="2388" y="215"/>
                  <a:pt x="2331" y="233"/>
                  <a:pt x="2321" y="227"/>
                </a:cubicBezTo>
                <a:cubicBezTo>
                  <a:pt x="2311" y="221"/>
                  <a:pt x="2326" y="209"/>
                  <a:pt x="2326" y="209"/>
                </a:cubicBezTo>
                <a:cubicBezTo>
                  <a:pt x="2326" y="209"/>
                  <a:pt x="2278" y="209"/>
                  <a:pt x="2269" y="211"/>
                </a:cubicBezTo>
                <a:cubicBezTo>
                  <a:pt x="2260" y="213"/>
                  <a:pt x="2246" y="225"/>
                  <a:pt x="2246" y="225"/>
                </a:cubicBezTo>
                <a:cubicBezTo>
                  <a:pt x="2246" y="225"/>
                  <a:pt x="2183" y="230"/>
                  <a:pt x="2168" y="233"/>
                </a:cubicBezTo>
                <a:cubicBezTo>
                  <a:pt x="2153" y="236"/>
                  <a:pt x="2120" y="243"/>
                  <a:pt x="2120" y="243"/>
                </a:cubicBezTo>
                <a:cubicBezTo>
                  <a:pt x="2091" y="266"/>
                  <a:pt x="2091" y="266"/>
                  <a:pt x="2091" y="266"/>
                </a:cubicBezTo>
                <a:cubicBezTo>
                  <a:pt x="2091" y="266"/>
                  <a:pt x="2059" y="264"/>
                  <a:pt x="2073" y="278"/>
                </a:cubicBezTo>
                <a:cubicBezTo>
                  <a:pt x="2087" y="292"/>
                  <a:pt x="2112" y="302"/>
                  <a:pt x="2112" y="302"/>
                </a:cubicBezTo>
                <a:cubicBezTo>
                  <a:pt x="2082" y="308"/>
                  <a:pt x="2082" y="308"/>
                  <a:pt x="2082" y="308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01" y="315"/>
                  <a:pt x="2001" y="315"/>
                  <a:pt x="2001" y="315"/>
                </a:cubicBezTo>
                <a:cubicBezTo>
                  <a:pt x="1996" y="320"/>
                  <a:pt x="1996" y="320"/>
                  <a:pt x="1996" y="320"/>
                </a:cubicBezTo>
                <a:cubicBezTo>
                  <a:pt x="1971" y="311"/>
                  <a:pt x="1971" y="311"/>
                  <a:pt x="1971" y="311"/>
                </a:cubicBezTo>
                <a:cubicBezTo>
                  <a:pt x="1960" y="318"/>
                  <a:pt x="1960" y="318"/>
                  <a:pt x="1960" y="318"/>
                </a:cubicBezTo>
                <a:cubicBezTo>
                  <a:pt x="1960" y="318"/>
                  <a:pt x="1922" y="314"/>
                  <a:pt x="1920" y="322"/>
                </a:cubicBezTo>
                <a:cubicBezTo>
                  <a:pt x="1918" y="330"/>
                  <a:pt x="1919" y="345"/>
                  <a:pt x="1930" y="347"/>
                </a:cubicBezTo>
                <a:cubicBezTo>
                  <a:pt x="1941" y="349"/>
                  <a:pt x="1947" y="365"/>
                  <a:pt x="1947" y="365"/>
                </a:cubicBezTo>
                <a:cubicBezTo>
                  <a:pt x="1947" y="365"/>
                  <a:pt x="1982" y="375"/>
                  <a:pt x="1991" y="375"/>
                </a:cubicBezTo>
                <a:cubicBezTo>
                  <a:pt x="2000" y="375"/>
                  <a:pt x="2019" y="380"/>
                  <a:pt x="2026" y="383"/>
                </a:cubicBezTo>
                <a:cubicBezTo>
                  <a:pt x="2033" y="386"/>
                  <a:pt x="2049" y="402"/>
                  <a:pt x="2038" y="402"/>
                </a:cubicBezTo>
                <a:cubicBezTo>
                  <a:pt x="2027" y="402"/>
                  <a:pt x="2003" y="404"/>
                  <a:pt x="2003" y="404"/>
                </a:cubicBezTo>
                <a:cubicBezTo>
                  <a:pt x="2003" y="404"/>
                  <a:pt x="1957" y="384"/>
                  <a:pt x="1941" y="380"/>
                </a:cubicBezTo>
                <a:cubicBezTo>
                  <a:pt x="1925" y="376"/>
                  <a:pt x="1901" y="373"/>
                  <a:pt x="1893" y="373"/>
                </a:cubicBezTo>
                <a:cubicBezTo>
                  <a:pt x="1885" y="373"/>
                  <a:pt x="1864" y="371"/>
                  <a:pt x="1866" y="379"/>
                </a:cubicBezTo>
                <a:cubicBezTo>
                  <a:pt x="1868" y="387"/>
                  <a:pt x="1894" y="397"/>
                  <a:pt x="1877" y="398"/>
                </a:cubicBezTo>
                <a:cubicBezTo>
                  <a:pt x="1860" y="399"/>
                  <a:pt x="1854" y="387"/>
                  <a:pt x="1844" y="387"/>
                </a:cubicBezTo>
                <a:cubicBezTo>
                  <a:pt x="1834" y="387"/>
                  <a:pt x="1820" y="377"/>
                  <a:pt x="1819" y="390"/>
                </a:cubicBezTo>
                <a:cubicBezTo>
                  <a:pt x="1818" y="403"/>
                  <a:pt x="1832" y="416"/>
                  <a:pt x="1847" y="415"/>
                </a:cubicBezTo>
                <a:cubicBezTo>
                  <a:pt x="1862" y="414"/>
                  <a:pt x="1885" y="421"/>
                  <a:pt x="1895" y="421"/>
                </a:cubicBezTo>
                <a:cubicBezTo>
                  <a:pt x="1905" y="421"/>
                  <a:pt x="1921" y="437"/>
                  <a:pt x="1921" y="437"/>
                </a:cubicBezTo>
                <a:cubicBezTo>
                  <a:pt x="1900" y="437"/>
                  <a:pt x="1900" y="437"/>
                  <a:pt x="1900" y="437"/>
                </a:cubicBezTo>
                <a:cubicBezTo>
                  <a:pt x="1900" y="437"/>
                  <a:pt x="1894" y="427"/>
                  <a:pt x="1880" y="427"/>
                </a:cubicBezTo>
                <a:cubicBezTo>
                  <a:pt x="1866" y="427"/>
                  <a:pt x="1823" y="425"/>
                  <a:pt x="1823" y="425"/>
                </a:cubicBezTo>
                <a:cubicBezTo>
                  <a:pt x="1820" y="417"/>
                  <a:pt x="1820" y="417"/>
                  <a:pt x="1820" y="417"/>
                </a:cubicBezTo>
                <a:cubicBezTo>
                  <a:pt x="1803" y="417"/>
                  <a:pt x="1803" y="417"/>
                  <a:pt x="1803" y="417"/>
                </a:cubicBezTo>
                <a:cubicBezTo>
                  <a:pt x="1800" y="406"/>
                  <a:pt x="1800" y="406"/>
                  <a:pt x="1800" y="406"/>
                </a:cubicBezTo>
                <a:cubicBezTo>
                  <a:pt x="1778" y="395"/>
                  <a:pt x="1778" y="395"/>
                  <a:pt x="1778" y="395"/>
                </a:cubicBezTo>
                <a:cubicBezTo>
                  <a:pt x="1778" y="395"/>
                  <a:pt x="1803" y="383"/>
                  <a:pt x="1793" y="374"/>
                </a:cubicBezTo>
                <a:cubicBezTo>
                  <a:pt x="1783" y="365"/>
                  <a:pt x="1769" y="354"/>
                  <a:pt x="1769" y="354"/>
                </a:cubicBezTo>
                <a:cubicBezTo>
                  <a:pt x="1748" y="353"/>
                  <a:pt x="1748" y="353"/>
                  <a:pt x="1748" y="353"/>
                </a:cubicBezTo>
                <a:cubicBezTo>
                  <a:pt x="1748" y="353"/>
                  <a:pt x="1778" y="370"/>
                  <a:pt x="1769" y="378"/>
                </a:cubicBezTo>
                <a:cubicBezTo>
                  <a:pt x="1760" y="386"/>
                  <a:pt x="1740" y="389"/>
                  <a:pt x="1740" y="389"/>
                </a:cubicBezTo>
                <a:cubicBezTo>
                  <a:pt x="1727" y="416"/>
                  <a:pt x="1727" y="416"/>
                  <a:pt x="1727" y="416"/>
                </a:cubicBezTo>
                <a:cubicBezTo>
                  <a:pt x="1776" y="441"/>
                  <a:pt x="1776" y="441"/>
                  <a:pt x="1776" y="441"/>
                </a:cubicBezTo>
                <a:cubicBezTo>
                  <a:pt x="1776" y="441"/>
                  <a:pt x="1789" y="436"/>
                  <a:pt x="1789" y="442"/>
                </a:cubicBezTo>
                <a:cubicBezTo>
                  <a:pt x="1789" y="448"/>
                  <a:pt x="1782" y="479"/>
                  <a:pt x="1782" y="479"/>
                </a:cubicBezTo>
                <a:cubicBezTo>
                  <a:pt x="1789" y="492"/>
                  <a:pt x="1789" y="492"/>
                  <a:pt x="1789" y="492"/>
                </a:cubicBezTo>
                <a:cubicBezTo>
                  <a:pt x="1813" y="496"/>
                  <a:pt x="1813" y="496"/>
                  <a:pt x="1813" y="496"/>
                </a:cubicBezTo>
                <a:cubicBezTo>
                  <a:pt x="1812" y="514"/>
                  <a:pt x="1812" y="514"/>
                  <a:pt x="1812" y="514"/>
                </a:cubicBezTo>
                <a:cubicBezTo>
                  <a:pt x="1852" y="522"/>
                  <a:pt x="1852" y="522"/>
                  <a:pt x="1852" y="522"/>
                </a:cubicBezTo>
                <a:cubicBezTo>
                  <a:pt x="1852" y="522"/>
                  <a:pt x="1882" y="510"/>
                  <a:pt x="1896" y="511"/>
                </a:cubicBezTo>
                <a:cubicBezTo>
                  <a:pt x="1910" y="512"/>
                  <a:pt x="1928" y="524"/>
                  <a:pt x="1928" y="524"/>
                </a:cubicBezTo>
                <a:cubicBezTo>
                  <a:pt x="1928" y="524"/>
                  <a:pt x="1957" y="528"/>
                  <a:pt x="1970" y="537"/>
                </a:cubicBezTo>
                <a:cubicBezTo>
                  <a:pt x="1983" y="546"/>
                  <a:pt x="1986" y="557"/>
                  <a:pt x="1986" y="557"/>
                </a:cubicBezTo>
                <a:cubicBezTo>
                  <a:pt x="1986" y="557"/>
                  <a:pt x="1953" y="561"/>
                  <a:pt x="1966" y="569"/>
                </a:cubicBezTo>
                <a:cubicBezTo>
                  <a:pt x="1979" y="577"/>
                  <a:pt x="1993" y="584"/>
                  <a:pt x="1993" y="584"/>
                </a:cubicBezTo>
                <a:cubicBezTo>
                  <a:pt x="2021" y="583"/>
                  <a:pt x="2021" y="583"/>
                  <a:pt x="2021" y="583"/>
                </a:cubicBezTo>
                <a:cubicBezTo>
                  <a:pt x="2021" y="583"/>
                  <a:pt x="2005" y="591"/>
                  <a:pt x="1992" y="591"/>
                </a:cubicBezTo>
                <a:cubicBezTo>
                  <a:pt x="1979" y="591"/>
                  <a:pt x="1963" y="582"/>
                  <a:pt x="1963" y="582"/>
                </a:cubicBezTo>
                <a:cubicBezTo>
                  <a:pt x="1963" y="582"/>
                  <a:pt x="1964" y="559"/>
                  <a:pt x="1949" y="550"/>
                </a:cubicBezTo>
                <a:cubicBezTo>
                  <a:pt x="1934" y="541"/>
                  <a:pt x="1922" y="536"/>
                  <a:pt x="1922" y="536"/>
                </a:cubicBezTo>
                <a:cubicBezTo>
                  <a:pt x="1922" y="536"/>
                  <a:pt x="1918" y="521"/>
                  <a:pt x="1906" y="522"/>
                </a:cubicBezTo>
                <a:cubicBezTo>
                  <a:pt x="1894" y="523"/>
                  <a:pt x="1862" y="529"/>
                  <a:pt x="1862" y="529"/>
                </a:cubicBezTo>
                <a:cubicBezTo>
                  <a:pt x="1862" y="529"/>
                  <a:pt x="1844" y="531"/>
                  <a:pt x="1845" y="542"/>
                </a:cubicBezTo>
                <a:cubicBezTo>
                  <a:pt x="1846" y="553"/>
                  <a:pt x="1878" y="571"/>
                  <a:pt x="1878" y="575"/>
                </a:cubicBezTo>
                <a:cubicBezTo>
                  <a:pt x="1878" y="579"/>
                  <a:pt x="1859" y="591"/>
                  <a:pt x="1859" y="591"/>
                </a:cubicBezTo>
                <a:cubicBezTo>
                  <a:pt x="1857" y="620"/>
                  <a:pt x="1857" y="620"/>
                  <a:pt x="1857" y="620"/>
                </a:cubicBezTo>
                <a:cubicBezTo>
                  <a:pt x="1829" y="634"/>
                  <a:pt x="1829" y="634"/>
                  <a:pt x="1829" y="634"/>
                </a:cubicBezTo>
                <a:cubicBezTo>
                  <a:pt x="1829" y="634"/>
                  <a:pt x="1823" y="655"/>
                  <a:pt x="1810" y="649"/>
                </a:cubicBezTo>
                <a:cubicBezTo>
                  <a:pt x="1797" y="643"/>
                  <a:pt x="1771" y="645"/>
                  <a:pt x="1771" y="645"/>
                </a:cubicBezTo>
                <a:cubicBezTo>
                  <a:pt x="1733" y="641"/>
                  <a:pt x="1733" y="641"/>
                  <a:pt x="1733" y="641"/>
                </a:cubicBezTo>
                <a:cubicBezTo>
                  <a:pt x="1733" y="641"/>
                  <a:pt x="1690" y="626"/>
                  <a:pt x="1701" y="625"/>
                </a:cubicBezTo>
                <a:cubicBezTo>
                  <a:pt x="1712" y="624"/>
                  <a:pt x="1735" y="623"/>
                  <a:pt x="1735" y="623"/>
                </a:cubicBezTo>
                <a:cubicBezTo>
                  <a:pt x="1748" y="627"/>
                  <a:pt x="1748" y="627"/>
                  <a:pt x="1748" y="627"/>
                </a:cubicBezTo>
                <a:cubicBezTo>
                  <a:pt x="1763" y="616"/>
                  <a:pt x="1763" y="616"/>
                  <a:pt x="1763" y="616"/>
                </a:cubicBezTo>
                <a:cubicBezTo>
                  <a:pt x="1763" y="616"/>
                  <a:pt x="1801" y="625"/>
                  <a:pt x="1801" y="614"/>
                </a:cubicBezTo>
                <a:cubicBezTo>
                  <a:pt x="1801" y="603"/>
                  <a:pt x="1803" y="588"/>
                  <a:pt x="1803" y="588"/>
                </a:cubicBezTo>
                <a:cubicBezTo>
                  <a:pt x="1819" y="583"/>
                  <a:pt x="1819" y="583"/>
                  <a:pt x="1819" y="583"/>
                </a:cubicBezTo>
                <a:cubicBezTo>
                  <a:pt x="1821" y="569"/>
                  <a:pt x="1821" y="569"/>
                  <a:pt x="1821" y="569"/>
                </a:cubicBezTo>
                <a:cubicBezTo>
                  <a:pt x="1810" y="567"/>
                  <a:pt x="1810" y="567"/>
                  <a:pt x="1810" y="567"/>
                </a:cubicBezTo>
                <a:cubicBezTo>
                  <a:pt x="1810" y="567"/>
                  <a:pt x="1826" y="547"/>
                  <a:pt x="1816" y="543"/>
                </a:cubicBezTo>
                <a:cubicBezTo>
                  <a:pt x="1806" y="539"/>
                  <a:pt x="1763" y="541"/>
                  <a:pt x="1761" y="525"/>
                </a:cubicBezTo>
                <a:cubicBezTo>
                  <a:pt x="1759" y="509"/>
                  <a:pt x="1761" y="490"/>
                  <a:pt x="1752" y="485"/>
                </a:cubicBezTo>
                <a:cubicBezTo>
                  <a:pt x="1743" y="480"/>
                  <a:pt x="1730" y="464"/>
                  <a:pt x="1730" y="464"/>
                </a:cubicBezTo>
                <a:cubicBezTo>
                  <a:pt x="1726" y="440"/>
                  <a:pt x="1726" y="440"/>
                  <a:pt x="1726" y="440"/>
                </a:cubicBezTo>
                <a:cubicBezTo>
                  <a:pt x="1684" y="417"/>
                  <a:pt x="1684" y="417"/>
                  <a:pt x="1684" y="417"/>
                </a:cubicBezTo>
                <a:cubicBezTo>
                  <a:pt x="1684" y="417"/>
                  <a:pt x="1711" y="396"/>
                  <a:pt x="1697" y="376"/>
                </a:cubicBezTo>
                <a:cubicBezTo>
                  <a:pt x="1683" y="356"/>
                  <a:pt x="1651" y="356"/>
                  <a:pt x="1651" y="356"/>
                </a:cubicBezTo>
                <a:cubicBezTo>
                  <a:pt x="1562" y="348"/>
                  <a:pt x="1562" y="348"/>
                  <a:pt x="1562" y="348"/>
                </a:cubicBezTo>
                <a:cubicBezTo>
                  <a:pt x="1555" y="368"/>
                  <a:pt x="1555" y="368"/>
                  <a:pt x="1555" y="368"/>
                </a:cubicBezTo>
                <a:cubicBezTo>
                  <a:pt x="1566" y="379"/>
                  <a:pt x="1566" y="379"/>
                  <a:pt x="1566" y="379"/>
                </a:cubicBezTo>
                <a:cubicBezTo>
                  <a:pt x="1561" y="402"/>
                  <a:pt x="1561" y="402"/>
                  <a:pt x="1561" y="402"/>
                </a:cubicBezTo>
                <a:cubicBezTo>
                  <a:pt x="1523" y="418"/>
                  <a:pt x="1523" y="418"/>
                  <a:pt x="1523" y="418"/>
                </a:cubicBezTo>
                <a:cubicBezTo>
                  <a:pt x="1517" y="437"/>
                  <a:pt x="1517" y="437"/>
                  <a:pt x="1517" y="437"/>
                </a:cubicBezTo>
                <a:cubicBezTo>
                  <a:pt x="1538" y="439"/>
                  <a:pt x="1538" y="439"/>
                  <a:pt x="1538" y="439"/>
                </a:cubicBezTo>
                <a:cubicBezTo>
                  <a:pt x="1561" y="474"/>
                  <a:pt x="1561" y="474"/>
                  <a:pt x="1561" y="474"/>
                </a:cubicBezTo>
                <a:cubicBezTo>
                  <a:pt x="1552" y="486"/>
                  <a:pt x="1552" y="486"/>
                  <a:pt x="1552" y="486"/>
                </a:cubicBezTo>
                <a:cubicBezTo>
                  <a:pt x="1571" y="501"/>
                  <a:pt x="1571" y="501"/>
                  <a:pt x="1571" y="501"/>
                </a:cubicBezTo>
                <a:cubicBezTo>
                  <a:pt x="1594" y="495"/>
                  <a:pt x="1594" y="495"/>
                  <a:pt x="1594" y="495"/>
                </a:cubicBezTo>
                <a:cubicBezTo>
                  <a:pt x="1594" y="495"/>
                  <a:pt x="1612" y="516"/>
                  <a:pt x="1625" y="519"/>
                </a:cubicBezTo>
                <a:cubicBezTo>
                  <a:pt x="1638" y="522"/>
                  <a:pt x="1651" y="522"/>
                  <a:pt x="1651" y="522"/>
                </a:cubicBezTo>
                <a:cubicBezTo>
                  <a:pt x="1648" y="559"/>
                  <a:pt x="1648" y="559"/>
                  <a:pt x="1648" y="559"/>
                </a:cubicBezTo>
                <a:cubicBezTo>
                  <a:pt x="1635" y="545"/>
                  <a:pt x="1635" y="545"/>
                  <a:pt x="1635" y="545"/>
                </a:cubicBezTo>
                <a:cubicBezTo>
                  <a:pt x="1625" y="551"/>
                  <a:pt x="1625" y="551"/>
                  <a:pt x="1625" y="551"/>
                </a:cubicBezTo>
                <a:cubicBezTo>
                  <a:pt x="1625" y="551"/>
                  <a:pt x="1572" y="524"/>
                  <a:pt x="1556" y="521"/>
                </a:cubicBezTo>
                <a:cubicBezTo>
                  <a:pt x="1540" y="518"/>
                  <a:pt x="1516" y="520"/>
                  <a:pt x="1516" y="520"/>
                </a:cubicBezTo>
                <a:cubicBezTo>
                  <a:pt x="1505" y="508"/>
                  <a:pt x="1505" y="508"/>
                  <a:pt x="1505" y="508"/>
                </a:cubicBezTo>
                <a:cubicBezTo>
                  <a:pt x="1499" y="522"/>
                  <a:pt x="1499" y="522"/>
                  <a:pt x="1499" y="522"/>
                </a:cubicBezTo>
                <a:cubicBezTo>
                  <a:pt x="1483" y="504"/>
                  <a:pt x="1483" y="504"/>
                  <a:pt x="1483" y="504"/>
                </a:cubicBezTo>
                <a:cubicBezTo>
                  <a:pt x="1483" y="504"/>
                  <a:pt x="1441" y="490"/>
                  <a:pt x="1434" y="490"/>
                </a:cubicBezTo>
                <a:cubicBezTo>
                  <a:pt x="1427" y="490"/>
                  <a:pt x="1406" y="491"/>
                  <a:pt x="1406" y="491"/>
                </a:cubicBezTo>
                <a:cubicBezTo>
                  <a:pt x="1406" y="491"/>
                  <a:pt x="1357" y="485"/>
                  <a:pt x="1353" y="488"/>
                </a:cubicBezTo>
                <a:cubicBezTo>
                  <a:pt x="1349" y="491"/>
                  <a:pt x="1340" y="491"/>
                  <a:pt x="1340" y="499"/>
                </a:cubicBezTo>
                <a:cubicBezTo>
                  <a:pt x="1340" y="507"/>
                  <a:pt x="1366" y="521"/>
                  <a:pt x="1366" y="521"/>
                </a:cubicBezTo>
                <a:cubicBezTo>
                  <a:pt x="1353" y="541"/>
                  <a:pt x="1353" y="541"/>
                  <a:pt x="1353" y="541"/>
                </a:cubicBezTo>
                <a:cubicBezTo>
                  <a:pt x="1344" y="534"/>
                  <a:pt x="1344" y="534"/>
                  <a:pt x="1344" y="534"/>
                </a:cubicBezTo>
                <a:cubicBezTo>
                  <a:pt x="1344" y="551"/>
                  <a:pt x="1344" y="551"/>
                  <a:pt x="1344" y="551"/>
                </a:cubicBezTo>
                <a:cubicBezTo>
                  <a:pt x="1344" y="551"/>
                  <a:pt x="1320" y="550"/>
                  <a:pt x="1320" y="545"/>
                </a:cubicBezTo>
                <a:cubicBezTo>
                  <a:pt x="1320" y="540"/>
                  <a:pt x="1325" y="518"/>
                  <a:pt x="1311" y="519"/>
                </a:cubicBezTo>
                <a:cubicBezTo>
                  <a:pt x="1297" y="520"/>
                  <a:pt x="1261" y="543"/>
                  <a:pt x="1256" y="546"/>
                </a:cubicBezTo>
                <a:cubicBezTo>
                  <a:pt x="1251" y="549"/>
                  <a:pt x="1240" y="535"/>
                  <a:pt x="1219" y="537"/>
                </a:cubicBezTo>
                <a:cubicBezTo>
                  <a:pt x="1198" y="539"/>
                  <a:pt x="1174" y="550"/>
                  <a:pt x="1172" y="558"/>
                </a:cubicBezTo>
                <a:cubicBezTo>
                  <a:pt x="1170" y="566"/>
                  <a:pt x="1123" y="562"/>
                  <a:pt x="1123" y="562"/>
                </a:cubicBezTo>
                <a:cubicBezTo>
                  <a:pt x="1131" y="545"/>
                  <a:pt x="1131" y="545"/>
                  <a:pt x="1131" y="545"/>
                </a:cubicBezTo>
                <a:cubicBezTo>
                  <a:pt x="1130" y="521"/>
                  <a:pt x="1130" y="521"/>
                  <a:pt x="1130" y="521"/>
                </a:cubicBezTo>
                <a:cubicBezTo>
                  <a:pt x="1130" y="521"/>
                  <a:pt x="1086" y="529"/>
                  <a:pt x="1086" y="538"/>
                </a:cubicBezTo>
                <a:cubicBezTo>
                  <a:pt x="1086" y="547"/>
                  <a:pt x="1092" y="554"/>
                  <a:pt x="1092" y="554"/>
                </a:cubicBezTo>
                <a:cubicBezTo>
                  <a:pt x="1074" y="555"/>
                  <a:pt x="1074" y="555"/>
                  <a:pt x="1074" y="555"/>
                </a:cubicBezTo>
                <a:cubicBezTo>
                  <a:pt x="1074" y="540"/>
                  <a:pt x="1074" y="540"/>
                  <a:pt x="1074" y="540"/>
                </a:cubicBezTo>
                <a:cubicBezTo>
                  <a:pt x="1060" y="545"/>
                  <a:pt x="1060" y="545"/>
                  <a:pt x="1060" y="545"/>
                </a:cubicBezTo>
                <a:cubicBezTo>
                  <a:pt x="1025" y="548"/>
                  <a:pt x="1025" y="548"/>
                  <a:pt x="1025" y="548"/>
                </a:cubicBezTo>
                <a:cubicBezTo>
                  <a:pt x="996" y="568"/>
                  <a:pt x="996" y="568"/>
                  <a:pt x="996" y="568"/>
                </a:cubicBezTo>
                <a:cubicBezTo>
                  <a:pt x="963" y="571"/>
                  <a:pt x="963" y="571"/>
                  <a:pt x="963" y="571"/>
                </a:cubicBezTo>
                <a:cubicBezTo>
                  <a:pt x="970" y="584"/>
                  <a:pt x="970" y="584"/>
                  <a:pt x="970" y="584"/>
                </a:cubicBezTo>
                <a:cubicBezTo>
                  <a:pt x="970" y="584"/>
                  <a:pt x="944" y="578"/>
                  <a:pt x="941" y="589"/>
                </a:cubicBezTo>
                <a:cubicBezTo>
                  <a:pt x="938" y="600"/>
                  <a:pt x="941" y="615"/>
                  <a:pt x="941" y="615"/>
                </a:cubicBezTo>
                <a:cubicBezTo>
                  <a:pt x="890" y="621"/>
                  <a:pt x="890" y="621"/>
                  <a:pt x="890" y="621"/>
                </a:cubicBezTo>
                <a:cubicBezTo>
                  <a:pt x="890" y="621"/>
                  <a:pt x="875" y="610"/>
                  <a:pt x="870" y="609"/>
                </a:cubicBezTo>
                <a:cubicBezTo>
                  <a:pt x="865" y="608"/>
                  <a:pt x="843" y="614"/>
                  <a:pt x="843" y="600"/>
                </a:cubicBezTo>
                <a:cubicBezTo>
                  <a:pt x="843" y="586"/>
                  <a:pt x="843" y="569"/>
                  <a:pt x="860" y="575"/>
                </a:cubicBezTo>
                <a:cubicBezTo>
                  <a:pt x="877" y="581"/>
                  <a:pt x="898" y="575"/>
                  <a:pt x="898" y="575"/>
                </a:cubicBezTo>
                <a:cubicBezTo>
                  <a:pt x="898" y="575"/>
                  <a:pt x="860" y="544"/>
                  <a:pt x="854" y="541"/>
                </a:cubicBezTo>
                <a:cubicBezTo>
                  <a:pt x="848" y="538"/>
                  <a:pt x="773" y="539"/>
                  <a:pt x="773" y="539"/>
                </a:cubicBezTo>
                <a:cubicBezTo>
                  <a:pt x="779" y="548"/>
                  <a:pt x="779" y="548"/>
                  <a:pt x="779" y="548"/>
                </a:cubicBezTo>
                <a:cubicBezTo>
                  <a:pt x="779" y="548"/>
                  <a:pt x="810" y="543"/>
                  <a:pt x="805" y="563"/>
                </a:cubicBezTo>
                <a:cubicBezTo>
                  <a:pt x="800" y="583"/>
                  <a:pt x="790" y="612"/>
                  <a:pt x="797" y="612"/>
                </a:cubicBezTo>
                <a:cubicBezTo>
                  <a:pt x="804" y="612"/>
                  <a:pt x="830" y="620"/>
                  <a:pt x="830" y="620"/>
                </a:cubicBezTo>
                <a:cubicBezTo>
                  <a:pt x="828" y="645"/>
                  <a:pt x="828" y="645"/>
                  <a:pt x="828" y="645"/>
                </a:cubicBezTo>
                <a:cubicBezTo>
                  <a:pt x="834" y="664"/>
                  <a:pt x="834" y="664"/>
                  <a:pt x="834" y="664"/>
                </a:cubicBezTo>
                <a:cubicBezTo>
                  <a:pt x="813" y="650"/>
                  <a:pt x="813" y="650"/>
                  <a:pt x="813" y="650"/>
                </a:cubicBezTo>
                <a:cubicBezTo>
                  <a:pt x="798" y="666"/>
                  <a:pt x="798" y="666"/>
                  <a:pt x="798" y="666"/>
                </a:cubicBezTo>
                <a:cubicBezTo>
                  <a:pt x="795" y="644"/>
                  <a:pt x="795" y="644"/>
                  <a:pt x="795" y="644"/>
                </a:cubicBezTo>
                <a:cubicBezTo>
                  <a:pt x="749" y="632"/>
                  <a:pt x="749" y="632"/>
                  <a:pt x="749" y="632"/>
                </a:cubicBezTo>
                <a:cubicBezTo>
                  <a:pt x="729" y="657"/>
                  <a:pt x="729" y="657"/>
                  <a:pt x="729" y="657"/>
                </a:cubicBezTo>
                <a:cubicBezTo>
                  <a:pt x="711" y="658"/>
                  <a:pt x="711" y="658"/>
                  <a:pt x="711" y="658"/>
                </a:cubicBezTo>
                <a:cubicBezTo>
                  <a:pt x="711" y="658"/>
                  <a:pt x="705" y="669"/>
                  <a:pt x="695" y="673"/>
                </a:cubicBezTo>
                <a:cubicBezTo>
                  <a:pt x="685" y="677"/>
                  <a:pt x="665" y="681"/>
                  <a:pt x="673" y="688"/>
                </a:cubicBezTo>
                <a:cubicBezTo>
                  <a:pt x="681" y="695"/>
                  <a:pt x="713" y="718"/>
                  <a:pt x="713" y="718"/>
                </a:cubicBezTo>
                <a:cubicBezTo>
                  <a:pt x="725" y="735"/>
                  <a:pt x="725" y="735"/>
                  <a:pt x="725" y="735"/>
                </a:cubicBezTo>
                <a:cubicBezTo>
                  <a:pt x="705" y="726"/>
                  <a:pt x="705" y="726"/>
                  <a:pt x="705" y="726"/>
                </a:cubicBezTo>
                <a:cubicBezTo>
                  <a:pt x="705" y="726"/>
                  <a:pt x="687" y="736"/>
                  <a:pt x="674" y="730"/>
                </a:cubicBezTo>
                <a:cubicBezTo>
                  <a:pt x="661" y="724"/>
                  <a:pt x="618" y="717"/>
                  <a:pt x="618" y="717"/>
                </a:cubicBezTo>
                <a:cubicBezTo>
                  <a:pt x="618" y="717"/>
                  <a:pt x="612" y="693"/>
                  <a:pt x="597" y="699"/>
                </a:cubicBezTo>
                <a:cubicBezTo>
                  <a:pt x="582" y="705"/>
                  <a:pt x="574" y="711"/>
                  <a:pt x="574" y="711"/>
                </a:cubicBezTo>
                <a:cubicBezTo>
                  <a:pt x="562" y="712"/>
                  <a:pt x="562" y="712"/>
                  <a:pt x="562" y="712"/>
                </a:cubicBezTo>
                <a:cubicBezTo>
                  <a:pt x="592" y="738"/>
                  <a:pt x="592" y="738"/>
                  <a:pt x="592" y="738"/>
                </a:cubicBezTo>
                <a:cubicBezTo>
                  <a:pt x="592" y="738"/>
                  <a:pt x="632" y="739"/>
                  <a:pt x="632" y="746"/>
                </a:cubicBezTo>
                <a:cubicBezTo>
                  <a:pt x="632" y="753"/>
                  <a:pt x="614" y="764"/>
                  <a:pt x="614" y="764"/>
                </a:cubicBezTo>
                <a:cubicBezTo>
                  <a:pt x="572" y="754"/>
                  <a:pt x="572" y="754"/>
                  <a:pt x="572" y="754"/>
                </a:cubicBezTo>
                <a:cubicBezTo>
                  <a:pt x="572" y="754"/>
                  <a:pt x="557" y="740"/>
                  <a:pt x="547" y="739"/>
                </a:cubicBezTo>
                <a:cubicBezTo>
                  <a:pt x="537" y="738"/>
                  <a:pt x="511" y="749"/>
                  <a:pt x="509" y="735"/>
                </a:cubicBezTo>
                <a:cubicBezTo>
                  <a:pt x="507" y="721"/>
                  <a:pt x="508" y="705"/>
                  <a:pt x="508" y="705"/>
                </a:cubicBezTo>
                <a:cubicBezTo>
                  <a:pt x="495" y="697"/>
                  <a:pt x="495" y="697"/>
                  <a:pt x="495" y="697"/>
                </a:cubicBezTo>
                <a:cubicBezTo>
                  <a:pt x="495" y="697"/>
                  <a:pt x="516" y="679"/>
                  <a:pt x="508" y="670"/>
                </a:cubicBezTo>
                <a:cubicBezTo>
                  <a:pt x="500" y="661"/>
                  <a:pt x="444" y="646"/>
                  <a:pt x="444" y="646"/>
                </a:cubicBezTo>
                <a:cubicBezTo>
                  <a:pt x="424" y="631"/>
                  <a:pt x="424" y="631"/>
                  <a:pt x="424" y="631"/>
                </a:cubicBezTo>
                <a:cubicBezTo>
                  <a:pt x="408" y="620"/>
                  <a:pt x="408" y="620"/>
                  <a:pt x="408" y="620"/>
                </a:cubicBezTo>
                <a:cubicBezTo>
                  <a:pt x="398" y="610"/>
                  <a:pt x="398" y="610"/>
                  <a:pt x="398" y="610"/>
                </a:cubicBezTo>
                <a:cubicBezTo>
                  <a:pt x="424" y="609"/>
                  <a:pt x="424" y="609"/>
                  <a:pt x="424" y="609"/>
                </a:cubicBezTo>
                <a:cubicBezTo>
                  <a:pt x="424" y="609"/>
                  <a:pt x="419" y="618"/>
                  <a:pt x="438" y="622"/>
                </a:cubicBezTo>
                <a:cubicBezTo>
                  <a:pt x="457" y="626"/>
                  <a:pt x="482" y="623"/>
                  <a:pt x="482" y="623"/>
                </a:cubicBezTo>
                <a:cubicBezTo>
                  <a:pt x="482" y="623"/>
                  <a:pt x="498" y="641"/>
                  <a:pt x="510" y="643"/>
                </a:cubicBezTo>
                <a:cubicBezTo>
                  <a:pt x="522" y="645"/>
                  <a:pt x="576" y="650"/>
                  <a:pt x="576" y="650"/>
                </a:cubicBezTo>
                <a:cubicBezTo>
                  <a:pt x="576" y="650"/>
                  <a:pt x="613" y="666"/>
                  <a:pt x="656" y="655"/>
                </a:cubicBezTo>
                <a:cubicBezTo>
                  <a:pt x="699" y="644"/>
                  <a:pt x="741" y="629"/>
                  <a:pt x="719" y="609"/>
                </a:cubicBezTo>
                <a:cubicBezTo>
                  <a:pt x="697" y="589"/>
                  <a:pt x="696" y="576"/>
                  <a:pt x="667" y="570"/>
                </a:cubicBezTo>
                <a:cubicBezTo>
                  <a:pt x="638" y="564"/>
                  <a:pt x="598" y="549"/>
                  <a:pt x="579" y="542"/>
                </a:cubicBezTo>
                <a:cubicBezTo>
                  <a:pt x="560" y="535"/>
                  <a:pt x="526" y="518"/>
                  <a:pt x="506" y="517"/>
                </a:cubicBezTo>
                <a:cubicBezTo>
                  <a:pt x="486" y="516"/>
                  <a:pt x="467" y="516"/>
                  <a:pt x="455" y="516"/>
                </a:cubicBezTo>
                <a:cubicBezTo>
                  <a:pt x="443" y="516"/>
                  <a:pt x="421" y="516"/>
                  <a:pt x="421" y="516"/>
                </a:cubicBezTo>
                <a:cubicBezTo>
                  <a:pt x="413" y="506"/>
                  <a:pt x="413" y="506"/>
                  <a:pt x="413" y="506"/>
                </a:cubicBezTo>
                <a:cubicBezTo>
                  <a:pt x="394" y="507"/>
                  <a:pt x="394" y="507"/>
                  <a:pt x="394" y="507"/>
                </a:cubicBezTo>
                <a:cubicBezTo>
                  <a:pt x="373" y="498"/>
                  <a:pt x="373" y="498"/>
                  <a:pt x="373" y="498"/>
                </a:cubicBezTo>
                <a:cubicBezTo>
                  <a:pt x="394" y="493"/>
                  <a:pt x="394" y="493"/>
                  <a:pt x="394" y="493"/>
                </a:cubicBezTo>
                <a:cubicBezTo>
                  <a:pt x="406" y="485"/>
                  <a:pt x="406" y="485"/>
                  <a:pt x="406" y="485"/>
                </a:cubicBezTo>
                <a:cubicBezTo>
                  <a:pt x="406" y="485"/>
                  <a:pt x="363" y="469"/>
                  <a:pt x="357" y="475"/>
                </a:cubicBezTo>
                <a:cubicBezTo>
                  <a:pt x="351" y="481"/>
                  <a:pt x="348" y="490"/>
                  <a:pt x="348" y="490"/>
                </a:cubicBezTo>
                <a:cubicBezTo>
                  <a:pt x="335" y="490"/>
                  <a:pt x="335" y="490"/>
                  <a:pt x="335" y="490"/>
                </a:cubicBezTo>
                <a:cubicBezTo>
                  <a:pt x="333" y="493"/>
                  <a:pt x="329" y="497"/>
                  <a:pt x="321" y="498"/>
                </a:cubicBezTo>
                <a:cubicBezTo>
                  <a:pt x="303" y="501"/>
                  <a:pt x="304" y="498"/>
                  <a:pt x="304" y="498"/>
                </a:cubicBezTo>
                <a:cubicBezTo>
                  <a:pt x="300" y="506"/>
                  <a:pt x="300" y="506"/>
                  <a:pt x="300" y="506"/>
                </a:cubicBezTo>
                <a:cubicBezTo>
                  <a:pt x="285" y="507"/>
                  <a:pt x="285" y="507"/>
                  <a:pt x="285" y="507"/>
                </a:cubicBezTo>
                <a:cubicBezTo>
                  <a:pt x="285" y="507"/>
                  <a:pt x="284" y="521"/>
                  <a:pt x="275" y="522"/>
                </a:cubicBezTo>
                <a:cubicBezTo>
                  <a:pt x="270" y="522"/>
                  <a:pt x="266" y="521"/>
                  <a:pt x="262" y="519"/>
                </a:cubicBezTo>
                <a:cubicBezTo>
                  <a:pt x="261" y="528"/>
                  <a:pt x="261" y="528"/>
                  <a:pt x="261" y="528"/>
                </a:cubicBezTo>
                <a:cubicBezTo>
                  <a:pt x="261" y="528"/>
                  <a:pt x="265" y="534"/>
                  <a:pt x="266" y="537"/>
                </a:cubicBezTo>
                <a:cubicBezTo>
                  <a:pt x="267" y="540"/>
                  <a:pt x="254" y="542"/>
                  <a:pt x="254" y="542"/>
                </a:cubicBezTo>
                <a:cubicBezTo>
                  <a:pt x="254" y="542"/>
                  <a:pt x="257" y="545"/>
                  <a:pt x="259" y="557"/>
                </a:cubicBezTo>
                <a:cubicBezTo>
                  <a:pt x="261" y="569"/>
                  <a:pt x="275" y="561"/>
                  <a:pt x="281" y="561"/>
                </a:cubicBezTo>
                <a:cubicBezTo>
                  <a:pt x="287" y="561"/>
                  <a:pt x="292" y="568"/>
                  <a:pt x="296" y="573"/>
                </a:cubicBezTo>
                <a:cubicBezTo>
                  <a:pt x="300" y="578"/>
                  <a:pt x="306" y="581"/>
                  <a:pt x="315" y="591"/>
                </a:cubicBezTo>
                <a:cubicBezTo>
                  <a:pt x="324" y="601"/>
                  <a:pt x="300" y="603"/>
                  <a:pt x="300" y="608"/>
                </a:cubicBezTo>
                <a:cubicBezTo>
                  <a:pt x="300" y="613"/>
                  <a:pt x="283" y="620"/>
                  <a:pt x="283" y="620"/>
                </a:cubicBezTo>
                <a:cubicBezTo>
                  <a:pt x="296" y="631"/>
                  <a:pt x="296" y="631"/>
                  <a:pt x="296" y="631"/>
                </a:cubicBezTo>
                <a:cubicBezTo>
                  <a:pt x="296" y="631"/>
                  <a:pt x="337" y="663"/>
                  <a:pt x="343" y="673"/>
                </a:cubicBezTo>
                <a:cubicBezTo>
                  <a:pt x="349" y="683"/>
                  <a:pt x="321" y="677"/>
                  <a:pt x="321" y="677"/>
                </a:cubicBezTo>
                <a:cubicBezTo>
                  <a:pt x="316" y="697"/>
                  <a:pt x="316" y="697"/>
                  <a:pt x="316" y="697"/>
                </a:cubicBezTo>
                <a:cubicBezTo>
                  <a:pt x="323" y="703"/>
                  <a:pt x="323" y="703"/>
                  <a:pt x="323" y="703"/>
                </a:cubicBezTo>
                <a:cubicBezTo>
                  <a:pt x="323" y="713"/>
                  <a:pt x="323" y="713"/>
                  <a:pt x="323" y="713"/>
                </a:cubicBezTo>
                <a:cubicBezTo>
                  <a:pt x="323" y="713"/>
                  <a:pt x="342" y="718"/>
                  <a:pt x="343" y="722"/>
                </a:cubicBezTo>
                <a:cubicBezTo>
                  <a:pt x="344" y="726"/>
                  <a:pt x="337" y="737"/>
                  <a:pt x="337" y="737"/>
                </a:cubicBezTo>
                <a:cubicBezTo>
                  <a:pt x="352" y="740"/>
                  <a:pt x="352" y="740"/>
                  <a:pt x="352" y="740"/>
                </a:cubicBezTo>
                <a:cubicBezTo>
                  <a:pt x="352" y="740"/>
                  <a:pt x="363" y="748"/>
                  <a:pt x="364" y="752"/>
                </a:cubicBezTo>
                <a:cubicBezTo>
                  <a:pt x="365" y="756"/>
                  <a:pt x="344" y="770"/>
                  <a:pt x="344" y="770"/>
                </a:cubicBezTo>
                <a:cubicBezTo>
                  <a:pt x="383" y="788"/>
                  <a:pt x="383" y="788"/>
                  <a:pt x="383" y="788"/>
                </a:cubicBezTo>
                <a:cubicBezTo>
                  <a:pt x="383" y="788"/>
                  <a:pt x="406" y="807"/>
                  <a:pt x="405" y="815"/>
                </a:cubicBezTo>
                <a:cubicBezTo>
                  <a:pt x="404" y="823"/>
                  <a:pt x="395" y="830"/>
                  <a:pt x="391" y="837"/>
                </a:cubicBezTo>
                <a:cubicBezTo>
                  <a:pt x="387" y="844"/>
                  <a:pt x="366" y="856"/>
                  <a:pt x="366" y="856"/>
                </a:cubicBezTo>
                <a:cubicBezTo>
                  <a:pt x="366" y="856"/>
                  <a:pt x="338" y="882"/>
                  <a:pt x="334" y="887"/>
                </a:cubicBezTo>
                <a:cubicBezTo>
                  <a:pt x="330" y="892"/>
                  <a:pt x="289" y="916"/>
                  <a:pt x="289" y="916"/>
                </a:cubicBezTo>
                <a:cubicBezTo>
                  <a:pt x="293" y="923"/>
                  <a:pt x="293" y="923"/>
                  <a:pt x="293" y="923"/>
                </a:cubicBezTo>
                <a:cubicBezTo>
                  <a:pt x="313" y="912"/>
                  <a:pt x="313" y="912"/>
                  <a:pt x="313" y="912"/>
                </a:cubicBezTo>
                <a:cubicBezTo>
                  <a:pt x="315" y="923"/>
                  <a:pt x="315" y="923"/>
                  <a:pt x="315" y="923"/>
                </a:cubicBezTo>
                <a:cubicBezTo>
                  <a:pt x="315" y="923"/>
                  <a:pt x="328" y="936"/>
                  <a:pt x="334" y="939"/>
                </a:cubicBezTo>
                <a:cubicBezTo>
                  <a:pt x="340" y="942"/>
                  <a:pt x="367" y="942"/>
                  <a:pt x="367" y="942"/>
                </a:cubicBezTo>
                <a:cubicBezTo>
                  <a:pt x="376" y="954"/>
                  <a:pt x="376" y="954"/>
                  <a:pt x="376" y="954"/>
                </a:cubicBezTo>
                <a:cubicBezTo>
                  <a:pt x="376" y="954"/>
                  <a:pt x="337" y="945"/>
                  <a:pt x="335" y="951"/>
                </a:cubicBezTo>
                <a:cubicBezTo>
                  <a:pt x="333" y="957"/>
                  <a:pt x="333" y="961"/>
                  <a:pt x="333" y="961"/>
                </a:cubicBezTo>
                <a:cubicBezTo>
                  <a:pt x="307" y="962"/>
                  <a:pt x="307" y="962"/>
                  <a:pt x="307" y="962"/>
                </a:cubicBezTo>
                <a:cubicBezTo>
                  <a:pt x="303" y="980"/>
                  <a:pt x="303" y="980"/>
                  <a:pt x="303" y="980"/>
                </a:cubicBezTo>
                <a:cubicBezTo>
                  <a:pt x="303" y="980"/>
                  <a:pt x="300" y="979"/>
                  <a:pt x="295" y="978"/>
                </a:cubicBezTo>
                <a:cubicBezTo>
                  <a:pt x="292" y="988"/>
                  <a:pt x="292" y="988"/>
                  <a:pt x="292" y="988"/>
                </a:cubicBezTo>
                <a:cubicBezTo>
                  <a:pt x="295" y="997"/>
                  <a:pt x="295" y="997"/>
                  <a:pt x="295" y="997"/>
                </a:cubicBezTo>
                <a:cubicBezTo>
                  <a:pt x="295" y="997"/>
                  <a:pt x="288" y="1001"/>
                  <a:pt x="284" y="1003"/>
                </a:cubicBezTo>
                <a:cubicBezTo>
                  <a:pt x="280" y="1005"/>
                  <a:pt x="281" y="1019"/>
                  <a:pt x="281" y="1019"/>
                </a:cubicBezTo>
                <a:cubicBezTo>
                  <a:pt x="290" y="1023"/>
                  <a:pt x="290" y="1023"/>
                  <a:pt x="290" y="1023"/>
                </a:cubicBezTo>
                <a:cubicBezTo>
                  <a:pt x="285" y="1041"/>
                  <a:pt x="285" y="1041"/>
                  <a:pt x="285" y="1041"/>
                </a:cubicBezTo>
                <a:cubicBezTo>
                  <a:pt x="292" y="1043"/>
                  <a:pt x="292" y="1043"/>
                  <a:pt x="292" y="1043"/>
                </a:cubicBezTo>
                <a:cubicBezTo>
                  <a:pt x="301" y="1055"/>
                  <a:pt x="301" y="1055"/>
                  <a:pt x="301" y="1055"/>
                </a:cubicBezTo>
                <a:cubicBezTo>
                  <a:pt x="288" y="1064"/>
                  <a:pt x="288" y="1064"/>
                  <a:pt x="288" y="1064"/>
                </a:cubicBezTo>
                <a:cubicBezTo>
                  <a:pt x="288" y="1072"/>
                  <a:pt x="288" y="1072"/>
                  <a:pt x="288" y="1072"/>
                </a:cubicBezTo>
                <a:cubicBezTo>
                  <a:pt x="288" y="1072"/>
                  <a:pt x="309" y="1082"/>
                  <a:pt x="310" y="1087"/>
                </a:cubicBezTo>
                <a:cubicBezTo>
                  <a:pt x="311" y="1092"/>
                  <a:pt x="298" y="1094"/>
                  <a:pt x="298" y="1094"/>
                </a:cubicBezTo>
                <a:cubicBezTo>
                  <a:pt x="297" y="1103"/>
                  <a:pt x="297" y="1103"/>
                  <a:pt x="297" y="1103"/>
                </a:cubicBezTo>
                <a:cubicBezTo>
                  <a:pt x="310" y="1107"/>
                  <a:pt x="310" y="1107"/>
                  <a:pt x="310" y="1107"/>
                </a:cubicBezTo>
                <a:cubicBezTo>
                  <a:pt x="310" y="1107"/>
                  <a:pt x="315" y="1118"/>
                  <a:pt x="322" y="1124"/>
                </a:cubicBezTo>
                <a:cubicBezTo>
                  <a:pt x="328" y="1129"/>
                  <a:pt x="328" y="1139"/>
                  <a:pt x="328" y="1143"/>
                </a:cubicBezTo>
                <a:cubicBezTo>
                  <a:pt x="332" y="1144"/>
                  <a:pt x="336" y="1144"/>
                  <a:pt x="339" y="1145"/>
                </a:cubicBezTo>
                <a:cubicBezTo>
                  <a:pt x="347" y="1146"/>
                  <a:pt x="348" y="1153"/>
                  <a:pt x="348" y="1153"/>
                </a:cubicBezTo>
                <a:cubicBezTo>
                  <a:pt x="354" y="1147"/>
                  <a:pt x="354" y="1147"/>
                  <a:pt x="354" y="1147"/>
                </a:cubicBezTo>
                <a:cubicBezTo>
                  <a:pt x="380" y="1153"/>
                  <a:pt x="380" y="1153"/>
                  <a:pt x="380" y="1153"/>
                </a:cubicBezTo>
                <a:cubicBezTo>
                  <a:pt x="382" y="1163"/>
                  <a:pt x="382" y="1163"/>
                  <a:pt x="382" y="1163"/>
                </a:cubicBezTo>
                <a:cubicBezTo>
                  <a:pt x="404" y="1151"/>
                  <a:pt x="404" y="1151"/>
                  <a:pt x="404" y="1151"/>
                </a:cubicBezTo>
                <a:cubicBezTo>
                  <a:pt x="404" y="1151"/>
                  <a:pt x="426" y="1162"/>
                  <a:pt x="437" y="1167"/>
                </a:cubicBezTo>
                <a:cubicBezTo>
                  <a:pt x="448" y="1172"/>
                  <a:pt x="434" y="1186"/>
                  <a:pt x="434" y="1186"/>
                </a:cubicBezTo>
                <a:cubicBezTo>
                  <a:pt x="442" y="1196"/>
                  <a:pt x="442" y="1196"/>
                  <a:pt x="442" y="1196"/>
                </a:cubicBezTo>
                <a:cubicBezTo>
                  <a:pt x="438" y="1208"/>
                  <a:pt x="438" y="1208"/>
                  <a:pt x="438" y="1208"/>
                </a:cubicBezTo>
                <a:cubicBezTo>
                  <a:pt x="438" y="1208"/>
                  <a:pt x="443" y="1213"/>
                  <a:pt x="451" y="1215"/>
                </a:cubicBezTo>
                <a:cubicBezTo>
                  <a:pt x="459" y="1217"/>
                  <a:pt x="462" y="1238"/>
                  <a:pt x="462" y="1238"/>
                </a:cubicBezTo>
                <a:cubicBezTo>
                  <a:pt x="482" y="1245"/>
                  <a:pt x="482" y="1245"/>
                  <a:pt x="482" y="1245"/>
                </a:cubicBezTo>
                <a:cubicBezTo>
                  <a:pt x="484" y="1260"/>
                  <a:pt x="484" y="1260"/>
                  <a:pt x="484" y="1260"/>
                </a:cubicBezTo>
                <a:cubicBezTo>
                  <a:pt x="484" y="1260"/>
                  <a:pt x="494" y="1258"/>
                  <a:pt x="507" y="1261"/>
                </a:cubicBezTo>
                <a:cubicBezTo>
                  <a:pt x="520" y="1264"/>
                  <a:pt x="512" y="1273"/>
                  <a:pt x="512" y="1273"/>
                </a:cubicBezTo>
                <a:cubicBezTo>
                  <a:pt x="526" y="1281"/>
                  <a:pt x="526" y="1281"/>
                  <a:pt x="526" y="1281"/>
                </a:cubicBezTo>
                <a:cubicBezTo>
                  <a:pt x="526" y="1281"/>
                  <a:pt x="517" y="1290"/>
                  <a:pt x="509" y="1297"/>
                </a:cubicBezTo>
                <a:cubicBezTo>
                  <a:pt x="501" y="1304"/>
                  <a:pt x="488" y="1296"/>
                  <a:pt x="488" y="1296"/>
                </a:cubicBezTo>
                <a:cubicBezTo>
                  <a:pt x="488" y="1296"/>
                  <a:pt x="486" y="1290"/>
                  <a:pt x="472" y="1293"/>
                </a:cubicBezTo>
                <a:cubicBezTo>
                  <a:pt x="458" y="1296"/>
                  <a:pt x="485" y="1318"/>
                  <a:pt x="485" y="1318"/>
                </a:cubicBezTo>
                <a:cubicBezTo>
                  <a:pt x="485" y="1318"/>
                  <a:pt x="485" y="1332"/>
                  <a:pt x="488" y="1333"/>
                </a:cubicBezTo>
                <a:cubicBezTo>
                  <a:pt x="490" y="1333"/>
                  <a:pt x="490" y="1343"/>
                  <a:pt x="491" y="1351"/>
                </a:cubicBezTo>
                <a:cubicBezTo>
                  <a:pt x="486" y="1351"/>
                  <a:pt x="481" y="1350"/>
                  <a:pt x="477" y="1349"/>
                </a:cubicBezTo>
                <a:cubicBezTo>
                  <a:pt x="490" y="1351"/>
                  <a:pt x="510" y="1355"/>
                  <a:pt x="516" y="1352"/>
                </a:cubicBezTo>
                <a:cubicBezTo>
                  <a:pt x="524" y="1348"/>
                  <a:pt x="520" y="1339"/>
                  <a:pt x="520" y="1339"/>
                </a:cubicBezTo>
                <a:cubicBezTo>
                  <a:pt x="538" y="1342"/>
                  <a:pt x="538" y="1342"/>
                  <a:pt x="538" y="1342"/>
                </a:cubicBezTo>
                <a:cubicBezTo>
                  <a:pt x="549" y="1337"/>
                  <a:pt x="549" y="1337"/>
                  <a:pt x="549" y="1337"/>
                </a:cubicBezTo>
                <a:cubicBezTo>
                  <a:pt x="579" y="1336"/>
                  <a:pt x="579" y="1336"/>
                  <a:pt x="579" y="1336"/>
                </a:cubicBezTo>
                <a:cubicBezTo>
                  <a:pt x="585" y="1350"/>
                  <a:pt x="585" y="1350"/>
                  <a:pt x="585" y="1350"/>
                </a:cubicBezTo>
                <a:cubicBezTo>
                  <a:pt x="585" y="1350"/>
                  <a:pt x="606" y="1356"/>
                  <a:pt x="604" y="1362"/>
                </a:cubicBezTo>
                <a:cubicBezTo>
                  <a:pt x="602" y="1368"/>
                  <a:pt x="594" y="1369"/>
                  <a:pt x="594" y="1369"/>
                </a:cubicBezTo>
                <a:cubicBezTo>
                  <a:pt x="599" y="1381"/>
                  <a:pt x="599" y="1381"/>
                  <a:pt x="599" y="1381"/>
                </a:cubicBezTo>
                <a:cubicBezTo>
                  <a:pt x="600" y="1392"/>
                  <a:pt x="600" y="1392"/>
                  <a:pt x="600" y="1392"/>
                </a:cubicBezTo>
                <a:cubicBezTo>
                  <a:pt x="623" y="1394"/>
                  <a:pt x="623" y="1394"/>
                  <a:pt x="623" y="1394"/>
                </a:cubicBezTo>
                <a:cubicBezTo>
                  <a:pt x="651" y="1406"/>
                  <a:pt x="651" y="1406"/>
                  <a:pt x="651" y="1406"/>
                </a:cubicBezTo>
                <a:cubicBezTo>
                  <a:pt x="658" y="1435"/>
                  <a:pt x="658" y="1435"/>
                  <a:pt x="658" y="1435"/>
                </a:cubicBezTo>
                <a:cubicBezTo>
                  <a:pt x="662" y="1438"/>
                  <a:pt x="662" y="1438"/>
                  <a:pt x="662" y="1438"/>
                </a:cubicBezTo>
                <a:cubicBezTo>
                  <a:pt x="680" y="1434"/>
                  <a:pt x="680" y="1434"/>
                  <a:pt x="680" y="1434"/>
                </a:cubicBezTo>
                <a:cubicBezTo>
                  <a:pt x="680" y="1434"/>
                  <a:pt x="688" y="1438"/>
                  <a:pt x="696" y="1442"/>
                </a:cubicBezTo>
                <a:cubicBezTo>
                  <a:pt x="704" y="1446"/>
                  <a:pt x="702" y="1441"/>
                  <a:pt x="713" y="1440"/>
                </a:cubicBezTo>
                <a:cubicBezTo>
                  <a:pt x="724" y="1439"/>
                  <a:pt x="733" y="1445"/>
                  <a:pt x="733" y="1445"/>
                </a:cubicBezTo>
                <a:cubicBezTo>
                  <a:pt x="733" y="1445"/>
                  <a:pt x="729" y="1435"/>
                  <a:pt x="738" y="1436"/>
                </a:cubicBezTo>
                <a:cubicBezTo>
                  <a:pt x="747" y="1437"/>
                  <a:pt x="749" y="1448"/>
                  <a:pt x="755" y="1452"/>
                </a:cubicBezTo>
                <a:cubicBezTo>
                  <a:pt x="761" y="1456"/>
                  <a:pt x="764" y="1461"/>
                  <a:pt x="764" y="1461"/>
                </a:cubicBezTo>
                <a:cubicBezTo>
                  <a:pt x="764" y="1461"/>
                  <a:pt x="776" y="1455"/>
                  <a:pt x="780" y="1455"/>
                </a:cubicBezTo>
                <a:cubicBezTo>
                  <a:pt x="784" y="1455"/>
                  <a:pt x="797" y="1464"/>
                  <a:pt x="797" y="1464"/>
                </a:cubicBezTo>
                <a:cubicBezTo>
                  <a:pt x="797" y="1464"/>
                  <a:pt x="811" y="1462"/>
                  <a:pt x="818" y="1464"/>
                </a:cubicBezTo>
                <a:cubicBezTo>
                  <a:pt x="825" y="1466"/>
                  <a:pt x="827" y="1472"/>
                  <a:pt x="827" y="1472"/>
                </a:cubicBezTo>
                <a:cubicBezTo>
                  <a:pt x="840" y="1481"/>
                  <a:pt x="840" y="1481"/>
                  <a:pt x="840" y="1481"/>
                </a:cubicBezTo>
                <a:cubicBezTo>
                  <a:pt x="840" y="1481"/>
                  <a:pt x="857" y="1475"/>
                  <a:pt x="858" y="1485"/>
                </a:cubicBezTo>
                <a:cubicBezTo>
                  <a:pt x="859" y="1495"/>
                  <a:pt x="860" y="1502"/>
                  <a:pt x="860" y="1502"/>
                </a:cubicBezTo>
                <a:cubicBezTo>
                  <a:pt x="846" y="1509"/>
                  <a:pt x="846" y="1509"/>
                  <a:pt x="846" y="1509"/>
                </a:cubicBezTo>
                <a:cubicBezTo>
                  <a:pt x="846" y="1509"/>
                  <a:pt x="863" y="1512"/>
                  <a:pt x="862" y="1518"/>
                </a:cubicBezTo>
                <a:cubicBezTo>
                  <a:pt x="861" y="1524"/>
                  <a:pt x="844" y="1522"/>
                  <a:pt x="845" y="1525"/>
                </a:cubicBezTo>
                <a:cubicBezTo>
                  <a:pt x="846" y="1528"/>
                  <a:pt x="858" y="1536"/>
                  <a:pt x="859" y="1542"/>
                </a:cubicBezTo>
                <a:cubicBezTo>
                  <a:pt x="860" y="1548"/>
                  <a:pt x="868" y="1561"/>
                  <a:pt x="856" y="1565"/>
                </a:cubicBezTo>
                <a:cubicBezTo>
                  <a:pt x="844" y="1569"/>
                  <a:pt x="821" y="1567"/>
                  <a:pt x="821" y="1567"/>
                </a:cubicBezTo>
                <a:cubicBezTo>
                  <a:pt x="821" y="1567"/>
                  <a:pt x="813" y="1576"/>
                  <a:pt x="810" y="1580"/>
                </a:cubicBezTo>
                <a:cubicBezTo>
                  <a:pt x="807" y="1584"/>
                  <a:pt x="794" y="1584"/>
                  <a:pt x="794" y="1584"/>
                </a:cubicBezTo>
                <a:cubicBezTo>
                  <a:pt x="797" y="1609"/>
                  <a:pt x="797" y="1609"/>
                  <a:pt x="797" y="1609"/>
                </a:cubicBezTo>
                <a:cubicBezTo>
                  <a:pt x="796" y="1610"/>
                  <a:pt x="795" y="1610"/>
                  <a:pt x="795" y="1610"/>
                </a:cubicBezTo>
                <a:cubicBezTo>
                  <a:pt x="796" y="1610"/>
                  <a:pt x="797" y="1609"/>
                  <a:pt x="799" y="1609"/>
                </a:cubicBezTo>
                <a:cubicBezTo>
                  <a:pt x="810" y="1603"/>
                  <a:pt x="839" y="1594"/>
                  <a:pt x="840" y="1603"/>
                </a:cubicBezTo>
                <a:cubicBezTo>
                  <a:pt x="841" y="1611"/>
                  <a:pt x="819" y="1627"/>
                  <a:pt x="819" y="1627"/>
                </a:cubicBezTo>
                <a:cubicBezTo>
                  <a:pt x="786" y="1637"/>
                  <a:pt x="786" y="1637"/>
                  <a:pt x="786" y="1637"/>
                </a:cubicBezTo>
                <a:cubicBezTo>
                  <a:pt x="816" y="1660"/>
                  <a:pt x="816" y="1660"/>
                  <a:pt x="816" y="1660"/>
                </a:cubicBezTo>
                <a:cubicBezTo>
                  <a:pt x="816" y="1660"/>
                  <a:pt x="792" y="1665"/>
                  <a:pt x="791" y="1675"/>
                </a:cubicBezTo>
                <a:cubicBezTo>
                  <a:pt x="790" y="1685"/>
                  <a:pt x="790" y="1696"/>
                  <a:pt x="790" y="1696"/>
                </a:cubicBezTo>
                <a:cubicBezTo>
                  <a:pt x="790" y="1696"/>
                  <a:pt x="777" y="1705"/>
                  <a:pt x="772" y="1705"/>
                </a:cubicBezTo>
                <a:cubicBezTo>
                  <a:pt x="767" y="1705"/>
                  <a:pt x="752" y="1694"/>
                  <a:pt x="752" y="1694"/>
                </a:cubicBezTo>
                <a:cubicBezTo>
                  <a:pt x="748" y="1705"/>
                  <a:pt x="748" y="1705"/>
                  <a:pt x="748" y="1705"/>
                </a:cubicBezTo>
                <a:cubicBezTo>
                  <a:pt x="748" y="1705"/>
                  <a:pt x="760" y="1718"/>
                  <a:pt x="763" y="1718"/>
                </a:cubicBezTo>
                <a:cubicBezTo>
                  <a:pt x="766" y="1718"/>
                  <a:pt x="775" y="1737"/>
                  <a:pt x="775" y="1737"/>
                </a:cubicBezTo>
                <a:cubicBezTo>
                  <a:pt x="800" y="1735"/>
                  <a:pt x="800" y="1735"/>
                  <a:pt x="800" y="1735"/>
                </a:cubicBezTo>
                <a:cubicBezTo>
                  <a:pt x="800" y="1735"/>
                  <a:pt x="818" y="1754"/>
                  <a:pt x="824" y="1754"/>
                </a:cubicBezTo>
                <a:cubicBezTo>
                  <a:pt x="830" y="1754"/>
                  <a:pt x="842" y="1755"/>
                  <a:pt x="842" y="1755"/>
                </a:cubicBezTo>
                <a:cubicBezTo>
                  <a:pt x="842" y="1755"/>
                  <a:pt x="873" y="1792"/>
                  <a:pt x="881" y="1795"/>
                </a:cubicBezTo>
                <a:cubicBezTo>
                  <a:pt x="889" y="1798"/>
                  <a:pt x="905" y="1805"/>
                  <a:pt x="905" y="1805"/>
                </a:cubicBezTo>
                <a:cubicBezTo>
                  <a:pt x="905" y="1805"/>
                  <a:pt x="904" y="1805"/>
                  <a:pt x="901" y="1804"/>
                </a:cubicBezTo>
                <a:cubicBezTo>
                  <a:pt x="914" y="1793"/>
                  <a:pt x="914" y="1793"/>
                  <a:pt x="914" y="1793"/>
                </a:cubicBezTo>
                <a:cubicBezTo>
                  <a:pt x="914" y="1793"/>
                  <a:pt x="939" y="1796"/>
                  <a:pt x="955" y="1803"/>
                </a:cubicBezTo>
                <a:cubicBezTo>
                  <a:pt x="971" y="1810"/>
                  <a:pt x="983" y="1812"/>
                  <a:pt x="996" y="1811"/>
                </a:cubicBezTo>
                <a:cubicBezTo>
                  <a:pt x="1009" y="1810"/>
                  <a:pt x="1029" y="1815"/>
                  <a:pt x="1029" y="1815"/>
                </a:cubicBezTo>
                <a:cubicBezTo>
                  <a:pt x="1061" y="1835"/>
                  <a:pt x="1061" y="1835"/>
                  <a:pt x="1061" y="1835"/>
                </a:cubicBezTo>
                <a:cubicBezTo>
                  <a:pt x="1061" y="1835"/>
                  <a:pt x="1061" y="1846"/>
                  <a:pt x="1080" y="1846"/>
                </a:cubicBezTo>
                <a:cubicBezTo>
                  <a:pt x="1099" y="1846"/>
                  <a:pt x="1091" y="1837"/>
                  <a:pt x="1109" y="1835"/>
                </a:cubicBezTo>
                <a:cubicBezTo>
                  <a:pt x="1127" y="1833"/>
                  <a:pt x="1137" y="1848"/>
                  <a:pt x="1137" y="1848"/>
                </a:cubicBezTo>
                <a:cubicBezTo>
                  <a:pt x="1157" y="1851"/>
                  <a:pt x="1157" y="1851"/>
                  <a:pt x="1157" y="1851"/>
                </a:cubicBezTo>
                <a:cubicBezTo>
                  <a:pt x="1157" y="1851"/>
                  <a:pt x="1152" y="1869"/>
                  <a:pt x="1152" y="1868"/>
                </a:cubicBezTo>
                <a:cubicBezTo>
                  <a:pt x="1169" y="1869"/>
                  <a:pt x="1180" y="1879"/>
                  <a:pt x="1187" y="1886"/>
                </a:cubicBezTo>
                <a:cubicBezTo>
                  <a:pt x="1187" y="1886"/>
                  <a:pt x="1187" y="1886"/>
                  <a:pt x="1187" y="1886"/>
                </a:cubicBezTo>
                <a:cubicBezTo>
                  <a:pt x="1194" y="1885"/>
                  <a:pt x="1205" y="1886"/>
                  <a:pt x="1214" y="1892"/>
                </a:cubicBezTo>
                <a:cubicBezTo>
                  <a:pt x="1227" y="1901"/>
                  <a:pt x="1236" y="1923"/>
                  <a:pt x="1252" y="1921"/>
                </a:cubicBezTo>
                <a:cubicBezTo>
                  <a:pt x="1268" y="1919"/>
                  <a:pt x="1262" y="1907"/>
                  <a:pt x="1262" y="1907"/>
                </a:cubicBezTo>
                <a:cubicBezTo>
                  <a:pt x="1262" y="1907"/>
                  <a:pt x="1278" y="1910"/>
                  <a:pt x="1279" y="1903"/>
                </a:cubicBezTo>
                <a:cubicBezTo>
                  <a:pt x="1280" y="1896"/>
                  <a:pt x="1281" y="1885"/>
                  <a:pt x="1281" y="1885"/>
                </a:cubicBezTo>
                <a:cubicBezTo>
                  <a:pt x="1274" y="1882"/>
                  <a:pt x="1274" y="1882"/>
                  <a:pt x="1274" y="1882"/>
                </a:cubicBezTo>
                <a:cubicBezTo>
                  <a:pt x="1274" y="1882"/>
                  <a:pt x="1269" y="1868"/>
                  <a:pt x="1264" y="1860"/>
                </a:cubicBezTo>
                <a:cubicBezTo>
                  <a:pt x="1259" y="1852"/>
                  <a:pt x="1240" y="1848"/>
                  <a:pt x="1240" y="1848"/>
                </a:cubicBezTo>
                <a:cubicBezTo>
                  <a:pt x="1240" y="1833"/>
                  <a:pt x="1240" y="1833"/>
                  <a:pt x="1240" y="1833"/>
                </a:cubicBezTo>
                <a:cubicBezTo>
                  <a:pt x="1240" y="1833"/>
                  <a:pt x="1232" y="1829"/>
                  <a:pt x="1223" y="1818"/>
                </a:cubicBezTo>
                <a:cubicBezTo>
                  <a:pt x="1214" y="1807"/>
                  <a:pt x="1226" y="1793"/>
                  <a:pt x="1221" y="1780"/>
                </a:cubicBezTo>
                <a:cubicBezTo>
                  <a:pt x="1216" y="1767"/>
                  <a:pt x="1195" y="1753"/>
                  <a:pt x="1195" y="1753"/>
                </a:cubicBezTo>
                <a:cubicBezTo>
                  <a:pt x="1195" y="1753"/>
                  <a:pt x="1186" y="1752"/>
                  <a:pt x="1177" y="1747"/>
                </a:cubicBezTo>
                <a:cubicBezTo>
                  <a:pt x="1168" y="1742"/>
                  <a:pt x="1190" y="1721"/>
                  <a:pt x="1190" y="1721"/>
                </a:cubicBezTo>
                <a:cubicBezTo>
                  <a:pt x="1190" y="1721"/>
                  <a:pt x="1205" y="1708"/>
                  <a:pt x="1208" y="1701"/>
                </a:cubicBezTo>
                <a:cubicBezTo>
                  <a:pt x="1211" y="1694"/>
                  <a:pt x="1197" y="1679"/>
                  <a:pt x="1197" y="1679"/>
                </a:cubicBezTo>
                <a:cubicBezTo>
                  <a:pt x="1197" y="1679"/>
                  <a:pt x="1211" y="1685"/>
                  <a:pt x="1214" y="1685"/>
                </a:cubicBezTo>
                <a:cubicBezTo>
                  <a:pt x="1217" y="1685"/>
                  <a:pt x="1229" y="1684"/>
                  <a:pt x="1232" y="1678"/>
                </a:cubicBezTo>
                <a:cubicBezTo>
                  <a:pt x="1235" y="1672"/>
                  <a:pt x="1238" y="1678"/>
                  <a:pt x="1250" y="1676"/>
                </a:cubicBezTo>
                <a:cubicBezTo>
                  <a:pt x="1262" y="1674"/>
                  <a:pt x="1245" y="1661"/>
                  <a:pt x="1245" y="1661"/>
                </a:cubicBezTo>
                <a:cubicBezTo>
                  <a:pt x="1245" y="1661"/>
                  <a:pt x="1261" y="1662"/>
                  <a:pt x="1264" y="1662"/>
                </a:cubicBezTo>
                <a:cubicBezTo>
                  <a:pt x="1266" y="1662"/>
                  <a:pt x="1265" y="1652"/>
                  <a:pt x="1264" y="1649"/>
                </a:cubicBezTo>
                <a:cubicBezTo>
                  <a:pt x="1257" y="1647"/>
                  <a:pt x="1231" y="1638"/>
                  <a:pt x="1231" y="1631"/>
                </a:cubicBezTo>
                <a:cubicBezTo>
                  <a:pt x="1231" y="1623"/>
                  <a:pt x="1254" y="1632"/>
                  <a:pt x="1254" y="1624"/>
                </a:cubicBezTo>
                <a:cubicBezTo>
                  <a:pt x="1254" y="1616"/>
                  <a:pt x="1215" y="1576"/>
                  <a:pt x="1210" y="1574"/>
                </a:cubicBezTo>
                <a:cubicBezTo>
                  <a:pt x="1205" y="1571"/>
                  <a:pt x="1181" y="1580"/>
                  <a:pt x="1169" y="1575"/>
                </a:cubicBezTo>
                <a:cubicBezTo>
                  <a:pt x="1157" y="1570"/>
                  <a:pt x="1171" y="1555"/>
                  <a:pt x="1159" y="1550"/>
                </a:cubicBezTo>
                <a:cubicBezTo>
                  <a:pt x="1147" y="1544"/>
                  <a:pt x="1137" y="1554"/>
                  <a:pt x="1137" y="1538"/>
                </a:cubicBezTo>
                <a:cubicBezTo>
                  <a:pt x="1137" y="1522"/>
                  <a:pt x="1145" y="1510"/>
                  <a:pt x="1145" y="1502"/>
                </a:cubicBezTo>
                <a:cubicBezTo>
                  <a:pt x="1145" y="1494"/>
                  <a:pt x="1139" y="1488"/>
                  <a:pt x="1139" y="1488"/>
                </a:cubicBezTo>
                <a:cubicBezTo>
                  <a:pt x="1137" y="1464"/>
                  <a:pt x="1137" y="1464"/>
                  <a:pt x="1137" y="1464"/>
                </a:cubicBezTo>
                <a:cubicBezTo>
                  <a:pt x="1137" y="1464"/>
                  <a:pt x="1150" y="1467"/>
                  <a:pt x="1150" y="1459"/>
                </a:cubicBezTo>
                <a:cubicBezTo>
                  <a:pt x="1150" y="1451"/>
                  <a:pt x="1142" y="1432"/>
                  <a:pt x="1154" y="1431"/>
                </a:cubicBezTo>
                <a:cubicBezTo>
                  <a:pt x="1166" y="1430"/>
                  <a:pt x="1194" y="1472"/>
                  <a:pt x="1209" y="1458"/>
                </a:cubicBezTo>
                <a:cubicBezTo>
                  <a:pt x="1223" y="1443"/>
                  <a:pt x="1205" y="1428"/>
                  <a:pt x="1205" y="1428"/>
                </a:cubicBezTo>
                <a:cubicBezTo>
                  <a:pt x="1223" y="1419"/>
                  <a:pt x="1223" y="1419"/>
                  <a:pt x="1223" y="1419"/>
                </a:cubicBezTo>
                <a:cubicBezTo>
                  <a:pt x="1223" y="1404"/>
                  <a:pt x="1223" y="1404"/>
                  <a:pt x="1223" y="1404"/>
                </a:cubicBezTo>
                <a:cubicBezTo>
                  <a:pt x="1223" y="1404"/>
                  <a:pt x="1251" y="1399"/>
                  <a:pt x="1259" y="1388"/>
                </a:cubicBezTo>
                <a:cubicBezTo>
                  <a:pt x="1267" y="1378"/>
                  <a:pt x="1245" y="1370"/>
                  <a:pt x="1267" y="1368"/>
                </a:cubicBezTo>
                <a:cubicBezTo>
                  <a:pt x="1290" y="1367"/>
                  <a:pt x="1282" y="1380"/>
                  <a:pt x="1298" y="1380"/>
                </a:cubicBezTo>
                <a:cubicBezTo>
                  <a:pt x="1314" y="1380"/>
                  <a:pt x="1327" y="1367"/>
                  <a:pt x="1334" y="1367"/>
                </a:cubicBezTo>
                <a:cubicBezTo>
                  <a:pt x="1341" y="1367"/>
                  <a:pt x="1342" y="1380"/>
                  <a:pt x="1351" y="1382"/>
                </a:cubicBezTo>
                <a:cubicBezTo>
                  <a:pt x="1361" y="1383"/>
                  <a:pt x="1385" y="1378"/>
                  <a:pt x="1389" y="1382"/>
                </a:cubicBezTo>
                <a:cubicBezTo>
                  <a:pt x="1393" y="1386"/>
                  <a:pt x="1395" y="1398"/>
                  <a:pt x="1395" y="1398"/>
                </a:cubicBezTo>
                <a:cubicBezTo>
                  <a:pt x="1419" y="1396"/>
                  <a:pt x="1419" y="1396"/>
                  <a:pt x="1419" y="1396"/>
                </a:cubicBezTo>
                <a:cubicBezTo>
                  <a:pt x="1426" y="1416"/>
                  <a:pt x="1426" y="1416"/>
                  <a:pt x="1426" y="1416"/>
                </a:cubicBezTo>
                <a:cubicBezTo>
                  <a:pt x="1426" y="1416"/>
                  <a:pt x="1434" y="1436"/>
                  <a:pt x="1442" y="1430"/>
                </a:cubicBezTo>
                <a:cubicBezTo>
                  <a:pt x="1450" y="1423"/>
                  <a:pt x="1427" y="1406"/>
                  <a:pt x="1438" y="1403"/>
                </a:cubicBezTo>
                <a:cubicBezTo>
                  <a:pt x="1449" y="1400"/>
                  <a:pt x="1490" y="1431"/>
                  <a:pt x="1493" y="1427"/>
                </a:cubicBezTo>
                <a:cubicBezTo>
                  <a:pt x="1495" y="1423"/>
                  <a:pt x="1513" y="1403"/>
                  <a:pt x="1522" y="1402"/>
                </a:cubicBezTo>
                <a:cubicBezTo>
                  <a:pt x="1531" y="1400"/>
                  <a:pt x="1542" y="1416"/>
                  <a:pt x="1558" y="1412"/>
                </a:cubicBezTo>
                <a:cubicBezTo>
                  <a:pt x="1574" y="1408"/>
                  <a:pt x="1585" y="1399"/>
                  <a:pt x="1593" y="1400"/>
                </a:cubicBezTo>
                <a:cubicBezTo>
                  <a:pt x="1601" y="1402"/>
                  <a:pt x="1613" y="1423"/>
                  <a:pt x="1623" y="1424"/>
                </a:cubicBezTo>
                <a:cubicBezTo>
                  <a:pt x="1634" y="1426"/>
                  <a:pt x="1657" y="1430"/>
                  <a:pt x="1657" y="1430"/>
                </a:cubicBezTo>
                <a:cubicBezTo>
                  <a:pt x="1663" y="1414"/>
                  <a:pt x="1663" y="1414"/>
                  <a:pt x="1663" y="1414"/>
                </a:cubicBezTo>
                <a:cubicBezTo>
                  <a:pt x="1663" y="1414"/>
                  <a:pt x="1723" y="1444"/>
                  <a:pt x="1719" y="1406"/>
                </a:cubicBezTo>
                <a:cubicBezTo>
                  <a:pt x="1715" y="1367"/>
                  <a:pt x="1665" y="1370"/>
                  <a:pt x="1665" y="1370"/>
                </a:cubicBezTo>
                <a:cubicBezTo>
                  <a:pt x="1642" y="1350"/>
                  <a:pt x="1642" y="1350"/>
                  <a:pt x="1642" y="1350"/>
                </a:cubicBezTo>
                <a:cubicBezTo>
                  <a:pt x="1642" y="1350"/>
                  <a:pt x="1675" y="1344"/>
                  <a:pt x="1677" y="1338"/>
                </a:cubicBezTo>
                <a:cubicBezTo>
                  <a:pt x="1678" y="1331"/>
                  <a:pt x="1665" y="1314"/>
                  <a:pt x="1665" y="1314"/>
                </a:cubicBezTo>
                <a:cubicBezTo>
                  <a:pt x="1671" y="1303"/>
                  <a:pt x="1671" y="1303"/>
                  <a:pt x="1671" y="1303"/>
                </a:cubicBezTo>
                <a:cubicBezTo>
                  <a:pt x="1671" y="1303"/>
                  <a:pt x="1709" y="1310"/>
                  <a:pt x="1709" y="1303"/>
                </a:cubicBezTo>
                <a:cubicBezTo>
                  <a:pt x="1709" y="1296"/>
                  <a:pt x="1666" y="1288"/>
                  <a:pt x="1666" y="1288"/>
                </a:cubicBezTo>
                <a:cubicBezTo>
                  <a:pt x="1677" y="1276"/>
                  <a:pt x="1677" y="1276"/>
                  <a:pt x="1677" y="1276"/>
                </a:cubicBezTo>
                <a:cubicBezTo>
                  <a:pt x="1658" y="1275"/>
                  <a:pt x="1658" y="1275"/>
                  <a:pt x="1658" y="1275"/>
                </a:cubicBezTo>
                <a:cubicBezTo>
                  <a:pt x="1658" y="1275"/>
                  <a:pt x="1642" y="1256"/>
                  <a:pt x="1687" y="1250"/>
                </a:cubicBezTo>
                <a:cubicBezTo>
                  <a:pt x="1733" y="1243"/>
                  <a:pt x="1765" y="1244"/>
                  <a:pt x="1765" y="1244"/>
                </a:cubicBezTo>
                <a:cubicBezTo>
                  <a:pt x="1769" y="1232"/>
                  <a:pt x="1769" y="1232"/>
                  <a:pt x="1769" y="1232"/>
                </a:cubicBezTo>
                <a:cubicBezTo>
                  <a:pt x="1811" y="1232"/>
                  <a:pt x="1811" y="1232"/>
                  <a:pt x="1811" y="1232"/>
                </a:cubicBezTo>
                <a:cubicBezTo>
                  <a:pt x="1811" y="1232"/>
                  <a:pt x="1811" y="1216"/>
                  <a:pt x="1819" y="1216"/>
                </a:cubicBezTo>
                <a:cubicBezTo>
                  <a:pt x="1827" y="1216"/>
                  <a:pt x="1855" y="1220"/>
                  <a:pt x="1877" y="1215"/>
                </a:cubicBezTo>
                <a:cubicBezTo>
                  <a:pt x="1898" y="1210"/>
                  <a:pt x="1918" y="1203"/>
                  <a:pt x="1918" y="1203"/>
                </a:cubicBezTo>
                <a:cubicBezTo>
                  <a:pt x="1918" y="1203"/>
                  <a:pt x="1915" y="1183"/>
                  <a:pt x="1949" y="1182"/>
                </a:cubicBezTo>
                <a:cubicBezTo>
                  <a:pt x="1982" y="1180"/>
                  <a:pt x="1995" y="1191"/>
                  <a:pt x="2001" y="1191"/>
                </a:cubicBezTo>
                <a:cubicBezTo>
                  <a:pt x="2006" y="1191"/>
                  <a:pt x="2013" y="1182"/>
                  <a:pt x="2021" y="1187"/>
                </a:cubicBezTo>
                <a:cubicBezTo>
                  <a:pt x="2029" y="1192"/>
                  <a:pt x="2034" y="1210"/>
                  <a:pt x="2034" y="1210"/>
                </a:cubicBezTo>
                <a:cubicBezTo>
                  <a:pt x="2034" y="1210"/>
                  <a:pt x="2046" y="1210"/>
                  <a:pt x="2046" y="1216"/>
                </a:cubicBezTo>
                <a:cubicBezTo>
                  <a:pt x="2046" y="1223"/>
                  <a:pt x="2045" y="1244"/>
                  <a:pt x="2050" y="1244"/>
                </a:cubicBezTo>
                <a:cubicBezTo>
                  <a:pt x="2055" y="1244"/>
                  <a:pt x="2083" y="1240"/>
                  <a:pt x="2083" y="1240"/>
                </a:cubicBezTo>
                <a:cubicBezTo>
                  <a:pt x="2090" y="1230"/>
                  <a:pt x="2090" y="1230"/>
                  <a:pt x="2090" y="1230"/>
                </a:cubicBezTo>
                <a:cubicBezTo>
                  <a:pt x="2109" y="1251"/>
                  <a:pt x="2109" y="1251"/>
                  <a:pt x="2109" y="1251"/>
                </a:cubicBezTo>
                <a:cubicBezTo>
                  <a:pt x="2122" y="1243"/>
                  <a:pt x="2122" y="1243"/>
                  <a:pt x="2122" y="1243"/>
                </a:cubicBezTo>
                <a:cubicBezTo>
                  <a:pt x="2139" y="1254"/>
                  <a:pt x="2139" y="1254"/>
                  <a:pt x="2139" y="1254"/>
                </a:cubicBezTo>
                <a:cubicBezTo>
                  <a:pt x="2139" y="1254"/>
                  <a:pt x="2145" y="1242"/>
                  <a:pt x="2154" y="1251"/>
                </a:cubicBezTo>
                <a:cubicBezTo>
                  <a:pt x="2163" y="1260"/>
                  <a:pt x="2142" y="1276"/>
                  <a:pt x="2153" y="1278"/>
                </a:cubicBezTo>
                <a:cubicBezTo>
                  <a:pt x="2163" y="1279"/>
                  <a:pt x="2165" y="1266"/>
                  <a:pt x="2171" y="1268"/>
                </a:cubicBezTo>
                <a:cubicBezTo>
                  <a:pt x="2178" y="1271"/>
                  <a:pt x="2193" y="1287"/>
                  <a:pt x="2201" y="1280"/>
                </a:cubicBezTo>
                <a:cubicBezTo>
                  <a:pt x="2209" y="1274"/>
                  <a:pt x="2201" y="1266"/>
                  <a:pt x="2207" y="1262"/>
                </a:cubicBezTo>
                <a:cubicBezTo>
                  <a:pt x="2214" y="1258"/>
                  <a:pt x="2222" y="1256"/>
                  <a:pt x="2222" y="1256"/>
                </a:cubicBezTo>
                <a:cubicBezTo>
                  <a:pt x="2231" y="1246"/>
                  <a:pt x="2231" y="1246"/>
                  <a:pt x="2231" y="1246"/>
                </a:cubicBezTo>
                <a:cubicBezTo>
                  <a:pt x="2255" y="1238"/>
                  <a:pt x="2255" y="1238"/>
                  <a:pt x="2255" y="1238"/>
                </a:cubicBezTo>
                <a:cubicBezTo>
                  <a:pt x="2255" y="1238"/>
                  <a:pt x="2267" y="1216"/>
                  <a:pt x="2275" y="1227"/>
                </a:cubicBezTo>
                <a:cubicBezTo>
                  <a:pt x="2283" y="1238"/>
                  <a:pt x="2263" y="1250"/>
                  <a:pt x="2263" y="1250"/>
                </a:cubicBezTo>
                <a:cubicBezTo>
                  <a:pt x="2263" y="1250"/>
                  <a:pt x="2331" y="1282"/>
                  <a:pt x="2337" y="1284"/>
                </a:cubicBezTo>
                <a:cubicBezTo>
                  <a:pt x="2342" y="1287"/>
                  <a:pt x="2414" y="1354"/>
                  <a:pt x="2429" y="1367"/>
                </a:cubicBezTo>
                <a:cubicBezTo>
                  <a:pt x="2443" y="1380"/>
                  <a:pt x="2467" y="1419"/>
                  <a:pt x="2485" y="1416"/>
                </a:cubicBezTo>
                <a:cubicBezTo>
                  <a:pt x="2502" y="1414"/>
                  <a:pt x="2498" y="1384"/>
                  <a:pt x="2509" y="1387"/>
                </a:cubicBezTo>
                <a:cubicBezTo>
                  <a:pt x="2519" y="1390"/>
                  <a:pt x="2515" y="1406"/>
                  <a:pt x="2519" y="1407"/>
                </a:cubicBezTo>
                <a:cubicBezTo>
                  <a:pt x="2523" y="1408"/>
                  <a:pt x="2541" y="1410"/>
                  <a:pt x="2541" y="1410"/>
                </a:cubicBezTo>
                <a:cubicBezTo>
                  <a:pt x="2541" y="1410"/>
                  <a:pt x="2555" y="1426"/>
                  <a:pt x="2567" y="1424"/>
                </a:cubicBezTo>
                <a:cubicBezTo>
                  <a:pt x="2579" y="1423"/>
                  <a:pt x="2595" y="1402"/>
                  <a:pt x="2618" y="1406"/>
                </a:cubicBezTo>
                <a:cubicBezTo>
                  <a:pt x="2641" y="1410"/>
                  <a:pt x="2662" y="1439"/>
                  <a:pt x="2662" y="1439"/>
                </a:cubicBezTo>
                <a:cubicBezTo>
                  <a:pt x="2662" y="1439"/>
                  <a:pt x="2697" y="1444"/>
                  <a:pt x="2698" y="1448"/>
                </a:cubicBezTo>
                <a:cubicBezTo>
                  <a:pt x="2699" y="1452"/>
                  <a:pt x="2715" y="1480"/>
                  <a:pt x="2715" y="1480"/>
                </a:cubicBezTo>
                <a:cubicBezTo>
                  <a:pt x="2762" y="1484"/>
                  <a:pt x="2762" y="1484"/>
                  <a:pt x="2762" y="1484"/>
                </a:cubicBezTo>
                <a:cubicBezTo>
                  <a:pt x="2773" y="1462"/>
                  <a:pt x="2773" y="1462"/>
                  <a:pt x="2773" y="1462"/>
                </a:cubicBezTo>
                <a:cubicBezTo>
                  <a:pt x="2786" y="1478"/>
                  <a:pt x="2786" y="1478"/>
                  <a:pt x="2786" y="1478"/>
                </a:cubicBezTo>
                <a:cubicBezTo>
                  <a:pt x="2810" y="1504"/>
                  <a:pt x="2810" y="1504"/>
                  <a:pt x="2810" y="1504"/>
                </a:cubicBezTo>
                <a:cubicBezTo>
                  <a:pt x="2815" y="1505"/>
                  <a:pt x="2819" y="1506"/>
                  <a:pt x="2819" y="1506"/>
                </a:cubicBezTo>
                <a:cubicBezTo>
                  <a:pt x="2819" y="1506"/>
                  <a:pt x="2832" y="1499"/>
                  <a:pt x="2840" y="1503"/>
                </a:cubicBezTo>
                <a:cubicBezTo>
                  <a:pt x="2847" y="1496"/>
                  <a:pt x="2847" y="1496"/>
                  <a:pt x="2847" y="1496"/>
                </a:cubicBezTo>
                <a:cubicBezTo>
                  <a:pt x="2846" y="1484"/>
                  <a:pt x="2846" y="1484"/>
                  <a:pt x="2846" y="1484"/>
                </a:cubicBezTo>
                <a:cubicBezTo>
                  <a:pt x="2887" y="1484"/>
                  <a:pt x="2887" y="1484"/>
                  <a:pt x="2887" y="1484"/>
                </a:cubicBezTo>
                <a:cubicBezTo>
                  <a:pt x="2885" y="1475"/>
                  <a:pt x="2885" y="1475"/>
                  <a:pt x="2885" y="1475"/>
                </a:cubicBezTo>
                <a:cubicBezTo>
                  <a:pt x="2901" y="1475"/>
                  <a:pt x="2901" y="1475"/>
                  <a:pt x="2901" y="1475"/>
                </a:cubicBezTo>
                <a:cubicBezTo>
                  <a:pt x="2901" y="1475"/>
                  <a:pt x="2892" y="1473"/>
                  <a:pt x="2901" y="1463"/>
                </a:cubicBezTo>
                <a:cubicBezTo>
                  <a:pt x="2910" y="1453"/>
                  <a:pt x="2921" y="1445"/>
                  <a:pt x="2921" y="1445"/>
                </a:cubicBezTo>
                <a:cubicBezTo>
                  <a:pt x="2930" y="1446"/>
                  <a:pt x="2930" y="1446"/>
                  <a:pt x="2930" y="1446"/>
                </a:cubicBezTo>
                <a:cubicBezTo>
                  <a:pt x="2941" y="1433"/>
                  <a:pt x="2941" y="1433"/>
                  <a:pt x="2941" y="1433"/>
                </a:cubicBezTo>
                <a:cubicBezTo>
                  <a:pt x="2957" y="1433"/>
                  <a:pt x="2957" y="1433"/>
                  <a:pt x="2957" y="1433"/>
                </a:cubicBezTo>
                <a:cubicBezTo>
                  <a:pt x="2957" y="1433"/>
                  <a:pt x="2958" y="1416"/>
                  <a:pt x="2965" y="1416"/>
                </a:cubicBezTo>
                <a:cubicBezTo>
                  <a:pt x="2972" y="1416"/>
                  <a:pt x="2981" y="1422"/>
                  <a:pt x="2981" y="1422"/>
                </a:cubicBezTo>
                <a:cubicBezTo>
                  <a:pt x="2993" y="1415"/>
                  <a:pt x="2993" y="1415"/>
                  <a:pt x="2993" y="1415"/>
                </a:cubicBezTo>
                <a:cubicBezTo>
                  <a:pt x="2993" y="1415"/>
                  <a:pt x="2993" y="1420"/>
                  <a:pt x="2996" y="1420"/>
                </a:cubicBezTo>
                <a:cubicBezTo>
                  <a:pt x="2999" y="1420"/>
                  <a:pt x="3015" y="1420"/>
                  <a:pt x="3015" y="1420"/>
                </a:cubicBezTo>
                <a:cubicBezTo>
                  <a:pt x="3020" y="1431"/>
                  <a:pt x="3020" y="1431"/>
                  <a:pt x="3020" y="1431"/>
                </a:cubicBezTo>
                <a:cubicBezTo>
                  <a:pt x="3020" y="1431"/>
                  <a:pt x="3064" y="1427"/>
                  <a:pt x="3071" y="1427"/>
                </a:cubicBezTo>
                <a:cubicBezTo>
                  <a:pt x="3078" y="1427"/>
                  <a:pt x="3076" y="1440"/>
                  <a:pt x="3085" y="1447"/>
                </a:cubicBezTo>
                <a:cubicBezTo>
                  <a:pt x="3094" y="1454"/>
                  <a:pt x="3116" y="1452"/>
                  <a:pt x="3116" y="1452"/>
                </a:cubicBezTo>
                <a:cubicBezTo>
                  <a:pt x="3118" y="1461"/>
                  <a:pt x="3118" y="1461"/>
                  <a:pt x="3118" y="1461"/>
                </a:cubicBezTo>
                <a:cubicBezTo>
                  <a:pt x="3137" y="1458"/>
                  <a:pt x="3137" y="1458"/>
                  <a:pt x="3137" y="1458"/>
                </a:cubicBezTo>
                <a:cubicBezTo>
                  <a:pt x="3139" y="1463"/>
                  <a:pt x="3139" y="1463"/>
                  <a:pt x="3139" y="1463"/>
                </a:cubicBezTo>
                <a:cubicBezTo>
                  <a:pt x="3139" y="1463"/>
                  <a:pt x="3141" y="1457"/>
                  <a:pt x="3152" y="1456"/>
                </a:cubicBezTo>
                <a:cubicBezTo>
                  <a:pt x="3163" y="1455"/>
                  <a:pt x="3172" y="1456"/>
                  <a:pt x="3172" y="1456"/>
                </a:cubicBezTo>
                <a:cubicBezTo>
                  <a:pt x="3173" y="1464"/>
                  <a:pt x="3173" y="1464"/>
                  <a:pt x="3173" y="1464"/>
                </a:cubicBezTo>
                <a:cubicBezTo>
                  <a:pt x="3203" y="1462"/>
                  <a:pt x="3203" y="1462"/>
                  <a:pt x="3203" y="1462"/>
                </a:cubicBezTo>
                <a:cubicBezTo>
                  <a:pt x="3203" y="1462"/>
                  <a:pt x="3197" y="1478"/>
                  <a:pt x="3214" y="1470"/>
                </a:cubicBezTo>
                <a:cubicBezTo>
                  <a:pt x="3231" y="1462"/>
                  <a:pt x="3229" y="1455"/>
                  <a:pt x="3229" y="1455"/>
                </a:cubicBezTo>
                <a:cubicBezTo>
                  <a:pt x="3229" y="1455"/>
                  <a:pt x="3241" y="1465"/>
                  <a:pt x="3241" y="1447"/>
                </a:cubicBezTo>
                <a:cubicBezTo>
                  <a:pt x="3241" y="1429"/>
                  <a:pt x="3226" y="1429"/>
                  <a:pt x="3226" y="1429"/>
                </a:cubicBezTo>
                <a:cubicBezTo>
                  <a:pt x="3210" y="1405"/>
                  <a:pt x="3210" y="1405"/>
                  <a:pt x="3210" y="1405"/>
                </a:cubicBezTo>
                <a:cubicBezTo>
                  <a:pt x="3206" y="1391"/>
                  <a:pt x="3206" y="1391"/>
                  <a:pt x="3206" y="1391"/>
                </a:cubicBezTo>
                <a:cubicBezTo>
                  <a:pt x="3206" y="1391"/>
                  <a:pt x="3200" y="1388"/>
                  <a:pt x="3200" y="1382"/>
                </a:cubicBezTo>
                <a:cubicBezTo>
                  <a:pt x="3200" y="1376"/>
                  <a:pt x="3211" y="1378"/>
                  <a:pt x="3211" y="1378"/>
                </a:cubicBezTo>
                <a:cubicBezTo>
                  <a:pt x="3209" y="1367"/>
                  <a:pt x="3209" y="1367"/>
                  <a:pt x="3209" y="1367"/>
                </a:cubicBezTo>
                <a:cubicBezTo>
                  <a:pt x="3209" y="1367"/>
                  <a:pt x="3213" y="1369"/>
                  <a:pt x="3218" y="1363"/>
                </a:cubicBezTo>
                <a:cubicBezTo>
                  <a:pt x="3223" y="1357"/>
                  <a:pt x="3222" y="1345"/>
                  <a:pt x="3222" y="1345"/>
                </a:cubicBezTo>
                <a:cubicBezTo>
                  <a:pt x="3231" y="1347"/>
                  <a:pt x="3231" y="1347"/>
                  <a:pt x="3231" y="1347"/>
                </a:cubicBezTo>
                <a:cubicBezTo>
                  <a:pt x="3231" y="1347"/>
                  <a:pt x="3254" y="1364"/>
                  <a:pt x="3272" y="1366"/>
                </a:cubicBezTo>
                <a:cubicBezTo>
                  <a:pt x="3290" y="1368"/>
                  <a:pt x="3310" y="1367"/>
                  <a:pt x="3310" y="1367"/>
                </a:cubicBezTo>
                <a:cubicBezTo>
                  <a:pt x="3310" y="1367"/>
                  <a:pt x="3329" y="1381"/>
                  <a:pt x="3339" y="1383"/>
                </a:cubicBezTo>
                <a:cubicBezTo>
                  <a:pt x="3349" y="1385"/>
                  <a:pt x="3361" y="1372"/>
                  <a:pt x="3370" y="1383"/>
                </a:cubicBezTo>
                <a:cubicBezTo>
                  <a:pt x="3379" y="1394"/>
                  <a:pt x="3401" y="1428"/>
                  <a:pt x="3401" y="1428"/>
                </a:cubicBezTo>
                <a:cubicBezTo>
                  <a:pt x="3416" y="1425"/>
                  <a:pt x="3416" y="1425"/>
                  <a:pt x="3416" y="1425"/>
                </a:cubicBezTo>
                <a:cubicBezTo>
                  <a:pt x="3416" y="1425"/>
                  <a:pt x="3418" y="1441"/>
                  <a:pt x="3428" y="1441"/>
                </a:cubicBezTo>
                <a:cubicBezTo>
                  <a:pt x="3438" y="1441"/>
                  <a:pt x="3445" y="1440"/>
                  <a:pt x="3445" y="1440"/>
                </a:cubicBezTo>
                <a:cubicBezTo>
                  <a:pt x="3445" y="1440"/>
                  <a:pt x="3462" y="1450"/>
                  <a:pt x="3475" y="1449"/>
                </a:cubicBezTo>
                <a:cubicBezTo>
                  <a:pt x="3488" y="1448"/>
                  <a:pt x="3506" y="1430"/>
                  <a:pt x="3535" y="1432"/>
                </a:cubicBezTo>
                <a:cubicBezTo>
                  <a:pt x="3564" y="1434"/>
                  <a:pt x="3566" y="1442"/>
                  <a:pt x="3566" y="1442"/>
                </a:cubicBezTo>
                <a:cubicBezTo>
                  <a:pt x="3593" y="1439"/>
                  <a:pt x="3593" y="1439"/>
                  <a:pt x="3593" y="1439"/>
                </a:cubicBezTo>
                <a:cubicBezTo>
                  <a:pt x="3593" y="1439"/>
                  <a:pt x="3604" y="1458"/>
                  <a:pt x="3616" y="1458"/>
                </a:cubicBezTo>
                <a:cubicBezTo>
                  <a:pt x="3628" y="1458"/>
                  <a:pt x="3647" y="1458"/>
                  <a:pt x="3650" y="1459"/>
                </a:cubicBezTo>
                <a:cubicBezTo>
                  <a:pt x="3653" y="1460"/>
                  <a:pt x="3661" y="1479"/>
                  <a:pt x="3664" y="1478"/>
                </a:cubicBezTo>
                <a:cubicBezTo>
                  <a:pt x="3667" y="1477"/>
                  <a:pt x="3678" y="1480"/>
                  <a:pt x="3678" y="1480"/>
                </a:cubicBezTo>
                <a:cubicBezTo>
                  <a:pt x="3678" y="1480"/>
                  <a:pt x="3673" y="1491"/>
                  <a:pt x="3693" y="1493"/>
                </a:cubicBezTo>
                <a:cubicBezTo>
                  <a:pt x="3713" y="1495"/>
                  <a:pt x="3723" y="1492"/>
                  <a:pt x="3723" y="1492"/>
                </a:cubicBezTo>
                <a:cubicBezTo>
                  <a:pt x="3723" y="1492"/>
                  <a:pt x="3730" y="1495"/>
                  <a:pt x="3733" y="1498"/>
                </a:cubicBezTo>
                <a:cubicBezTo>
                  <a:pt x="3736" y="1501"/>
                  <a:pt x="3760" y="1501"/>
                  <a:pt x="3760" y="1501"/>
                </a:cubicBezTo>
                <a:cubicBezTo>
                  <a:pt x="3760" y="1501"/>
                  <a:pt x="3772" y="1494"/>
                  <a:pt x="3776" y="1496"/>
                </a:cubicBezTo>
                <a:cubicBezTo>
                  <a:pt x="3780" y="1498"/>
                  <a:pt x="3788" y="1507"/>
                  <a:pt x="3793" y="1501"/>
                </a:cubicBezTo>
                <a:cubicBezTo>
                  <a:pt x="3798" y="1495"/>
                  <a:pt x="3796" y="1490"/>
                  <a:pt x="3805" y="1488"/>
                </a:cubicBezTo>
                <a:cubicBezTo>
                  <a:pt x="3814" y="1486"/>
                  <a:pt x="3831" y="1487"/>
                  <a:pt x="3831" y="1487"/>
                </a:cubicBezTo>
                <a:cubicBezTo>
                  <a:pt x="3841" y="1482"/>
                  <a:pt x="3841" y="1482"/>
                  <a:pt x="3841" y="1482"/>
                </a:cubicBezTo>
                <a:cubicBezTo>
                  <a:pt x="3841" y="1482"/>
                  <a:pt x="3853" y="1485"/>
                  <a:pt x="3863" y="1481"/>
                </a:cubicBezTo>
                <a:cubicBezTo>
                  <a:pt x="3873" y="1477"/>
                  <a:pt x="3870" y="1466"/>
                  <a:pt x="3870" y="1466"/>
                </a:cubicBezTo>
                <a:cubicBezTo>
                  <a:pt x="3893" y="1443"/>
                  <a:pt x="3893" y="1443"/>
                  <a:pt x="3893" y="1443"/>
                </a:cubicBezTo>
                <a:cubicBezTo>
                  <a:pt x="3893" y="1443"/>
                  <a:pt x="3920" y="1447"/>
                  <a:pt x="3929" y="1447"/>
                </a:cubicBezTo>
                <a:cubicBezTo>
                  <a:pt x="3938" y="1447"/>
                  <a:pt x="3948" y="1463"/>
                  <a:pt x="3962" y="1463"/>
                </a:cubicBezTo>
                <a:cubicBezTo>
                  <a:pt x="3976" y="1463"/>
                  <a:pt x="3982" y="1456"/>
                  <a:pt x="3982" y="1456"/>
                </a:cubicBezTo>
                <a:cubicBezTo>
                  <a:pt x="4000" y="1459"/>
                  <a:pt x="4000" y="1459"/>
                  <a:pt x="4000" y="1459"/>
                </a:cubicBezTo>
                <a:cubicBezTo>
                  <a:pt x="4011" y="1462"/>
                  <a:pt x="4011" y="1462"/>
                  <a:pt x="4011" y="1462"/>
                </a:cubicBezTo>
                <a:cubicBezTo>
                  <a:pt x="4034" y="1476"/>
                  <a:pt x="4034" y="1476"/>
                  <a:pt x="4034" y="1476"/>
                </a:cubicBezTo>
                <a:cubicBezTo>
                  <a:pt x="4058" y="1477"/>
                  <a:pt x="4058" y="1477"/>
                  <a:pt x="4058" y="1477"/>
                </a:cubicBezTo>
                <a:cubicBezTo>
                  <a:pt x="4058" y="1477"/>
                  <a:pt x="4061" y="1482"/>
                  <a:pt x="4071" y="1482"/>
                </a:cubicBezTo>
                <a:cubicBezTo>
                  <a:pt x="4081" y="1482"/>
                  <a:pt x="4085" y="1460"/>
                  <a:pt x="4085" y="1460"/>
                </a:cubicBezTo>
                <a:cubicBezTo>
                  <a:pt x="4085" y="1460"/>
                  <a:pt x="4096" y="1465"/>
                  <a:pt x="4109" y="1457"/>
                </a:cubicBezTo>
                <a:cubicBezTo>
                  <a:pt x="4122" y="1449"/>
                  <a:pt x="4098" y="1439"/>
                  <a:pt x="4098" y="1439"/>
                </a:cubicBezTo>
                <a:cubicBezTo>
                  <a:pt x="4097" y="1414"/>
                  <a:pt x="4097" y="1414"/>
                  <a:pt x="4097" y="1414"/>
                </a:cubicBezTo>
                <a:cubicBezTo>
                  <a:pt x="4097" y="1395"/>
                  <a:pt x="4097" y="1395"/>
                  <a:pt x="4097" y="1395"/>
                </a:cubicBezTo>
                <a:cubicBezTo>
                  <a:pt x="4097" y="1395"/>
                  <a:pt x="4092" y="1377"/>
                  <a:pt x="4094" y="1368"/>
                </a:cubicBezTo>
                <a:cubicBezTo>
                  <a:pt x="4096" y="1359"/>
                  <a:pt x="4108" y="1354"/>
                  <a:pt x="4109" y="1348"/>
                </a:cubicBezTo>
                <a:cubicBezTo>
                  <a:pt x="4110" y="1342"/>
                  <a:pt x="4083" y="1327"/>
                  <a:pt x="4083" y="1327"/>
                </a:cubicBezTo>
                <a:cubicBezTo>
                  <a:pt x="4083" y="1327"/>
                  <a:pt x="4071" y="1325"/>
                  <a:pt x="4056" y="1322"/>
                </a:cubicBezTo>
                <a:cubicBezTo>
                  <a:pt x="4041" y="1319"/>
                  <a:pt x="4063" y="1304"/>
                  <a:pt x="4063" y="1304"/>
                </a:cubicBezTo>
                <a:cubicBezTo>
                  <a:pt x="4083" y="1284"/>
                  <a:pt x="4083" y="1284"/>
                  <a:pt x="4083" y="1284"/>
                </a:cubicBezTo>
                <a:cubicBezTo>
                  <a:pt x="4107" y="1281"/>
                  <a:pt x="4107" y="1281"/>
                  <a:pt x="4107" y="1281"/>
                </a:cubicBezTo>
                <a:cubicBezTo>
                  <a:pt x="4111" y="1273"/>
                  <a:pt x="4111" y="1273"/>
                  <a:pt x="4111" y="1273"/>
                </a:cubicBezTo>
                <a:cubicBezTo>
                  <a:pt x="4139" y="1275"/>
                  <a:pt x="4139" y="1275"/>
                  <a:pt x="4139" y="1275"/>
                </a:cubicBezTo>
                <a:cubicBezTo>
                  <a:pt x="4174" y="1268"/>
                  <a:pt x="4174" y="1268"/>
                  <a:pt x="4174" y="1268"/>
                </a:cubicBezTo>
                <a:cubicBezTo>
                  <a:pt x="4199" y="1281"/>
                  <a:pt x="4199" y="1281"/>
                  <a:pt x="4199" y="1281"/>
                </a:cubicBezTo>
                <a:cubicBezTo>
                  <a:pt x="4225" y="1298"/>
                  <a:pt x="4225" y="1298"/>
                  <a:pt x="4225" y="1298"/>
                </a:cubicBezTo>
                <a:cubicBezTo>
                  <a:pt x="4240" y="1295"/>
                  <a:pt x="4240" y="1295"/>
                  <a:pt x="4240" y="1295"/>
                </a:cubicBezTo>
                <a:cubicBezTo>
                  <a:pt x="4240" y="1295"/>
                  <a:pt x="4259" y="1296"/>
                  <a:pt x="4266" y="1297"/>
                </a:cubicBezTo>
                <a:cubicBezTo>
                  <a:pt x="4273" y="1298"/>
                  <a:pt x="4294" y="1312"/>
                  <a:pt x="4294" y="1312"/>
                </a:cubicBezTo>
                <a:cubicBezTo>
                  <a:pt x="4296" y="1321"/>
                  <a:pt x="4296" y="1321"/>
                  <a:pt x="4296" y="1321"/>
                </a:cubicBezTo>
                <a:cubicBezTo>
                  <a:pt x="4296" y="1321"/>
                  <a:pt x="4314" y="1331"/>
                  <a:pt x="4319" y="1335"/>
                </a:cubicBezTo>
                <a:cubicBezTo>
                  <a:pt x="4324" y="1339"/>
                  <a:pt x="4339" y="1344"/>
                  <a:pt x="4339" y="1344"/>
                </a:cubicBezTo>
                <a:cubicBezTo>
                  <a:pt x="4342" y="1363"/>
                  <a:pt x="4342" y="1363"/>
                  <a:pt x="4342" y="1363"/>
                </a:cubicBezTo>
                <a:cubicBezTo>
                  <a:pt x="4374" y="1380"/>
                  <a:pt x="4374" y="1380"/>
                  <a:pt x="4374" y="1380"/>
                </a:cubicBezTo>
                <a:cubicBezTo>
                  <a:pt x="4385" y="1402"/>
                  <a:pt x="4385" y="1402"/>
                  <a:pt x="4385" y="1402"/>
                </a:cubicBezTo>
                <a:cubicBezTo>
                  <a:pt x="4385" y="1402"/>
                  <a:pt x="4406" y="1404"/>
                  <a:pt x="4416" y="1413"/>
                </a:cubicBezTo>
                <a:cubicBezTo>
                  <a:pt x="4426" y="1422"/>
                  <a:pt x="4444" y="1446"/>
                  <a:pt x="4444" y="1446"/>
                </a:cubicBezTo>
                <a:cubicBezTo>
                  <a:pt x="4451" y="1446"/>
                  <a:pt x="4451" y="1446"/>
                  <a:pt x="4451" y="1446"/>
                </a:cubicBezTo>
                <a:cubicBezTo>
                  <a:pt x="4455" y="1462"/>
                  <a:pt x="4455" y="1462"/>
                  <a:pt x="4455" y="1462"/>
                </a:cubicBezTo>
                <a:cubicBezTo>
                  <a:pt x="4455" y="1462"/>
                  <a:pt x="4474" y="1472"/>
                  <a:pt x="4482" y="1477"/>
                </a:cubicBezTo>
                <a:cubicBezTo>
                  <a:pt x="4490" y="1482"/>
                  <a:pt x="4507" y="1481"/>
                  <a:pt x="4517" y="1479"/>
                </a:cubicBezTo>
                <a:cubicBezTo>
                  <a:pt x="4527" y="1477"/>
                  <a:pt x="4543" y="1493"/>
                  <a:pt x="4543" y="1493"/>
                </a:cubicBezTo>
                <a:cubicBezTo>
                  <a:pt x="4543" y="1493"/>
                  <a:pt x="4551" y="1486"/>
                  <a:pt x="4555" y="1486"/>
                </a:cubicBezTo>
                <a:cubicBezTo>
                  <a:pt x="4559" y="1486"/>
                  <a:pt x="4597" y="1514"/>
                  <a:pt x="4597" y="1514"/>
                </a:cubicBezTo>
                <a:cubicBezTo>
                  <a:pt x="4621" y="1514"/>
                  <a:pt x="4621" y="1514"/>
                  <a:pt x="4621" y="1514"/>
                </a:cubicBezTo>
                <a:cubicBezTo>
                  <a:pt x="4630" y="1533"/>
                  <a:pt x="4630" y="1533"/>
                  <a:pt x="4630" y="1533"/>
                </a:cubicBezTo>
                <a:cubicBezTo>
                  <a:pt x="4630" y="1533"/>
                  <a:pt x="4646" y="1534"/>
                  <a:pt x="4649" y="1541"/>
                </a:cubicBezTo>
                <a:cubicBezTo>
                  <a:pt x="4652" y="1548"/>
                  <a:pt x="4653" y="1556"/>
                  <a:pt x="4653" y="1556"/>
                </a:cubicBezTo>
                <a:cubicBezTo>
                  <a:pt x="4678" y="1576"/>
                  <a:pt x="4678" y="1576"/>
                  <a:pt x="4678" y="1576"/>
                </a:cubicBezTo>
                <a:cubicBezTo>
                  <a:pt x="4695" y="1572"/>
                  <a:pt x="4695" y="1572"/>
                  <a:pt x="4695" y="1572"/>
                </a:cubicBezTo>
                <a:cubicBezTo>
                  <a:pt x="4703" y="1582"/>
                  <a:pt x="4703" y="1582"/>
                  <a:pt x="4703" y="1582"/>
                </a:cubicBezTo>
                <a:cubicBezTo>
                  <a:pt x="4716" y="1581"/>
                  <a:pt x="4716" y="1581"/>
                  <a:pt x="4716" y="1581"/>
                </a:cubicBezTo>
                <a:cubicBezTo>
                  <a:pt x="4716" y="1574"/>
                  <a:pt x="4716" y="1574"/>
                  <a:pt x="4716" y="1574"/>
                </a:cubicBezTo>
                <a:cubicBezTo>
                  <a:pt x="4735" y="1576"/>
                  <a:pt x="4735" y="1576"/>
                  <a:pt x="4735" y="1576"/>
                </a:cubicBezTo>
                <a:cubicBezTo>
                  <a:pt x="4735" y="1576"/>
                  <a:pt x="4736" y="1565"/>
                  <a:pt x="4739" y="1560"/>
                </a:cubicBezTo>
                <a:cubicBezTo>
                  <a:pt x="4742" y="1555"/>
                  <a:pt x="4770" y="1556"/>
                  <a:pt x="4770" y="1556"/>
                </a:cubicBezTo>
                <a:cubicBezTo>
                  <a:pt x="4775" y="1542"/>
                  <a:pt x="4775" y="1542"/>
                  <a:pt x="4775" y="1542"/>
                </a:cubicBezTo>
                <a:cubicBezTo>
                  <a:pt x="4775" y="1542"/>
                  <a:pt x="4800" y="1536"/>
                  <a:pt x="4810" y="1544"/>
                </a:cubicBezTo>
                <a:cubicBezTo>
                  <a:pt x="4820" y="1552"/>
                  <a:pt x="4814" y="1565"/>
                  <a:pt x="4814" y="1565"/>
                </a:cubicBezTo>
                <a:cubicBezTo>
                  <a:pt x="4832" y="1573"/>
                  <a:pt x="4832" y="1573"/>
                  <a:pt x="4832" y="1573"/>
                </a:cubicBezTo>
                <a:cubicBezTo>
                  <a:pt x="4832" y="1593"/>
                  <a:pt x="4832" y="1593"/>
                  <a:pt x="4832" y="1593"/>
                </a:cubicBezTo>
                <a:cubicBezTo>
                  <a:pt x="4820" y="1598"/>
                  <a:pt x="4820" y="1598"/>
                  <a:pt x="4820" y="1598"/>
                </a:cubicBezTo>
                <a:cubicBezTo>
                  <a:pt x="4828" y="1608"/>
                  <a:pt x="4828" y="1608"/>
                  <a:pt x="4828" y="1608"/>
                </a:cubicBezTo>
                <a:cubicBezTo>
                  <a:pt x="4828" y="1620"/>
                  <a:pt x="4828" y="1620"/>
                  <a:pt x="4828" y="1620"/>
                </a:cubicBezTo>
                <a:cubicBezTo>
                  <a:pt x="4835" y="1630"/>
                  <a:pt x="4835" y="1630"/>
                  <a:pt x="4835" y="1630"/>
                </a:cubicBezTo>
                <a:cubicBezTo>
                  <a:pt x="4835" y="1643"/>
                  <a:pt x="4835" y="1643"/>
                  <a:pt x="4835" y="1643"/>
                </a:cubicBezTo>
                <a:cubicBezTo>
                  <a:pt x="4846" y="1650"/>
                  <a:pt x="4846" y="1650"/>
                  <a:pt x="4846" y="1650"/>
                </a:cubicBezTo>
                <a:cubicBezTo>
                  <a:pt x="4843" y="1667"/>
                  <a:pt x="4843" y="1667"/>
                  <a:pt x="4843" y="1667"/>
                </a:cubicBezTo>
                <a:cubicBezTo>
                  <a:pt x="4846" y="1684"/>
                  <a:pt x="4846" y="1684"/>
                  <a:pt x="4846" y="1684"/>
                </a:cubicBezTo>
                <a:cubicBezTo>
                  <a:pt x="4846" y="1684"/>
                  <a:pt x="4834" y="1688"/>
                  <a:pt x="4839" y="1700"/>
                </a:cubicBezTo>
                <a:cubicBezTo>
                  <a:pt x="4844" y="1712"/>
                  <a:pt x="4846" y="1713"/>
                  <a:pt x="4839" y="1719"/>
                </a:cubicBezTo>
                <a:cubicBezTo>
                  <a:pt x="4832" y="1725"/>
                  <a:pt x="4796" y="1702"/>
                  <a:pt x="4785" y="1707"/>
                </a:cubicBezTo>
                <a:cubicBezTo>
                  <a:pt x="4774" y="1712"/>
                  <a:pt x="4786" y="1718"/>
                  <a:pt x="4784" y="1723"/>
                </a:cubicBezTo>
                <a:cubicBezTo>
                  <a:pt x="4782" y="1728"/>
                  <a:pt x="4769" y="1719"/>
                  <a:pt x="4766" y="1729"/>
                </a:cubicBezTo>
                <a:cubicBezTo>
                  <a:pt x="4763" y="1739"/>
                  <a:pt x="4778" y="1740"/>
                  <a:pt x="4792" y="1753"/>
                </a:cubicBezTo>
                <a:cubicBezTo>
                  <a:pt x="4806" y="1766"/>
                  <a:pt x="4810" y="1785"/>
                  <a:pt x="4812" y="1791"/>
                </a:cubicBezTo>
                <a:cubicBezTo>
                  <a:pt x="4814" y="1797"/>
                  <a:pt x="4825" y="1808"/>
                  <a:pt x="4825" y="1808"/>
                </a:cubicBezTo>
                <a:cubicBezTo>
                  <a:pt x="4826" y="1831"/>
                  <a:pt x="4826" y="1831"/>
                  <a:pt x="4826" y="1831"/>
                </a:cubicBezTo>
                <a:cubicBezTo>
                  <a:pt x="4809" y="1827"/>
                  <a:pt x="4809" y="1827"/>
                  <a:pt x="4809" y="1827"/>
                </a:cubicBezTo>
                <a:cubicBezTo>
                  <a:pt x="4802" y="1845"/>
                  <a:pt x="4802" y="1845"/>
                  <a:pt x="4802" y="1845"/>
                </a:cubicBezTo>
                <a:cubicBezTo>
                  <a:pt x="4821" y="1851"/>
                  <a:pt x="4821" y="1851"/>
                  <a:pt x="4821" y="1851"/>
                </a:cubicBezTo>
                <a:cubicBezTo>
                  <a:pt x="4844" y="1852"/>
                  <a:pt x="4844" y="1852"/>
                  <a:pt x="4844" y="1852"/>
                </a:cubicBezTo>
                <a:cubicBezTo>
                  <a:pt x="4844" y="1852"/>
                  <a:pt x="4838" y="1811"/>
                  <a:pt x="4847" y="1807"/>
                </a:cubicBezTo>
                <a:cubicBezTo>
                  <a:pt x="4856" y="1803"/>
                  <a:pt x="4863" y="1816"/>
                  <a:pt x="4863" y="1816"/>
                </a:cubicBezTo>
                <a:cubicBezTo>
                  <a:pt x="4872" y="1808"/>
                  <a:pt x="4872" y="1808"/>
                  <a:pt x="4872" y="1808"/>
                </a:cubicBezTo>
                <a:cubicBezTo>
                  <a:pt x="4872" y="1808"/>
                  <a:pt x="4888" y="1840"/>
                  <a:pt x="4896" y="1838"/>
                </a:cubicBezTo>
                <a:cubicBezTo>
                  <a:pt x="4904" y="1836"/>
                  <a:pt x="4923" y="1830"/>
                  <a:pt x="4923" y="1830"/>
                </a:cubicBezTo>
                <a:cubicBezTo>
                  <a:pt x="4923" y="1842"/>
                  <a:pt x="4923" y="1842"/>
                  <a:pt x="4923" y="1842"/>
                </a:cubicBezTo>
                <a:cubicBezTo>
                  <a:pt x="4923" y="1842"/>
                  <a:pt x="4978" y="1822"/>
                  <a:pt x="4980" y="1802"/>
                </a:cubicBezTo>
                <a:cubicBezTo>
                  <a:pt x="4982" y="1782"/>
                  <a:pt x="4985" y="1754"/>
                  <a:pt x="4985" y="1754"/>
                </a:cubicBezTo>
                <a:cubicBezTo>
                  <a:pt x="4999" y="1747"/>
                  <a:pt x="4999" y="1747"/>
                  <a:pt x="4999" y="1747"/>
                </a:cubicBezTo>
                <a:cubicBezTo>
                  <a:pt x="4999" y="1747"/>
                  <a:pt x="4997" y="1704"/>
                  <a:pt x="5006" y="1697"/>
                </a:cubicBezTo>
                <a:cubicBezTo>
                  <a:pt x="5015" y="1690"/>
                  <a:pt x="5017" y="1666"/>
                  <a:pt x="5019" y="1650"/>
                </a:cubicBezTo>
                <a:cubicBezTo>
                  <a:pt x="5021" y="1634"/>
                  <a:pt x="5010" y="1607"/>
                  <a:pt x="5010" y="1607"/>
                </a:cubicBezTo>
                <a:cubicBezTo>
                  <a:pt x="5010" y="1607"/>
                  <a:pt x="5024" y="1585"/>
                  <a:pt x="5024" y="1580"/>
                </a:cubicBezTo>
                <a:cubicBezTo>
                  <a:pt x="5024" y="1575"/>
                  <a:pt x="5016" y="1565"/>
                  <a:pt x="5016" y="1565"/>
                </a:cubicBezTo>
                <a:cubicBezTo>
                  <a:pt x="5016" y="1565"/>
                  <a:pt x="5033" y="1541"/>
                  <a:pt x="5029" y="1532"/>
                </a:cubicBezTo>
                <a:cubicBezTo>
                  <a:pt x="5025" y="1523"/>
                  <a:pt x="5013" y="1496"/>
                  <a:pt x="5013" y="1496"/>
                </a:cubicBezTo>
                <a:cubicBezTo>
                  <a:pt x="5013" y="1496"/>
                  <a:pt x="5005" y="1468"/>
                  <a:pt x="4998" y="1465"/>
                </a:cubicBezTo>
                <a:cubicBezTo>
                  <a:pt x="4991" y="1462"/>
                  <a:pt x="4986" y="1458"/>
                  <a:pt x="4986" y="1458"/>
                </a:cubicBezTo>
                <a:cubicBezTo>
                  <a:pt x="4990" y="1451"/>
                  <a:pt x="4990" y="1451"/>
                  <a:pt x="4990" y="1451"/>
                </a:cubicBezTo>
                <a:cubicBezTo>
                  <a:pt x="4990" y="1451"/>
                  <a:pt x="4971" y="1443"/>
                  <a:pt x="4965" y="1428"/>
                </a:cubicBezTo>
                <a:cubicBezTo>
                  <a:pt x="4959" y="1413"/>
                  <a:pt x="4957" y="1401"/>
                  <a:pt x="4957" y="1401"/>
                </a:cubicBezTo>
                <a:cubicBezTo>
                  <a:pt x="4948" y="1395"/>
                  <a:pt x="4948" y="1395"/>
                  <a:pt x="4948" y="1395"/>
                </a:cubicBezTo>
                <a:cubicBezTo>
                  <a:pt x="4948" y="1395"/>
                  <a:pt x="4955" y="1365"/>
                  <a:pt x="4948" y="1356"/>
                </a:cubicBezTo>
                <a:cubicBezTo>
                  <a:pt x="4941" y="1347"/>
                  <a:pt x="4936" y="1340"/>
                  <a:pt x="4936" y="1340"/>
                </a:cubicBezTo>
                <a:cubicBezTo>
                  <a:pt x="4924" y="1336"/>
                  <a:pt x="4924" y="1336"/>
                  <a:pt x="4924" y="1336"/>
                </a:cubicBezTo>
                <a:cubicBezTo>
                  <a:pt x="4924" y="1336"/>
                  <a:pt x="4920" y="1322"/>
                  <a:pt x="4913" y="1317"/>
                </a:cubicBezTo>
                <a:cubicBezTo>
                  <a:pt x="4906" y="1312"/>
                  <a:pt x="4889" y="1304"/>
                  <a:pt x="4889" y="1304"/>
                </a:cubicBezTo>
                <a:cubicBezTo>
                  <a:pt x="4875" y="1300"/>
                  <a:pt x="4875" y="1300"/>
                  <a:pt x="4875" y="1300"/>
                </a:cubicBezTo>
                <a:cubicBezTo>
                  <a:pt x="4872" y="1291"/>
                  <a:pt x="4872" y="1291"/>
                  <a:pt x="4872" y="1291"/>
                </a:cubicBezTo>
                <a:cubicBezTo>
                  <a:pt x="4872" y="1291"/>
                  <a:pt x="4900" y="1304"/>
                  <a:pt x="4903" y="1298"/>
                </a:cubicBezTo>
                <a:cubicBezTo>
                  <a:pt x="4906" y="1292"/>
                  <a:pt x="4885" y="1286"/>
                  <a:pt x="4885" y="1286"/>
                </a:cubicBezTo>
                <a:cubicBezTo>
                  <a:pt x="4830" y="1260"/>
                  <a:pt x="4830" y="1260"/>
                  <a:pt x="4830" y="1260"/>
                </a:cubicBezTo>
                <a:cubicBezTo>
                  <a:pt x="4830" y="1260"/>
                  <a:pt x="4802" y="1243"/>
                  <a:pt x="4794" y="1238"/>
                </a:cubicBezTo>
                <a:cubicBezTo>
                  <a:pt x="4786" y="1233"/>
                  <a:pt x="4772" y="1243"/>
                  <a:pt x="4772" y="1243"/>
                </a:cubicBezTo>
                <a:cubicBezTo>
                  <a:pt x="4746" y="1236"/>
                  <a:pt x="4746" y="1236"/>
                  <a:pt x="4746" y="1236"/>
                </a:cubicBezTo>
                <a:cubicBezTo>
                  <a:pt x="4771" y="1264"/>
                  <a:pt x="4771" y="1264"/>
                  <a:pt x="4771" y="1264"/>
                </a:cubicBezTo>
                <a:cubicBezTo>
                  <a:pt x="4767" y="1281"/>
                  <a:pt x="4767" y="1281"/>
                  <a:pt x="4767" y="1281"/>
                </a:cubicBezTo>
                <a:cubicBezTo>
                  <a:pt x="4759" y="1279"/>
                  <a:pt x="4759" y="1279"/>
                  <a:pt x="4759" y="1279"/>
                </a:cubicBezTo>
                <a:cubicBezTo>
                  <a:pt x="4758" y="1259"/>
                  <a:pt x="4758" y="1259"/>
                  <a:pt x="4758" y="1259"/>
                </a:cubicBezTo>
                <a:cubicBezTo>
                  <a:pt x="4748" y="1252"/>
                  <a:pt x="4748" y="1252"/>
                  <a:pt x="4748" y="1252"/>
                </a:cubicBezTo>
                <a:cubicBezTo>
                  <a:pt x="4746" y="1271"/>
                  <a:pt x="4746" y="1271"/>
                  <a:pt x="4746" y="1271"/>
                </a:cubicBezTo>
                <a:cubicBezTo>
                  <a:pt x="4717" y="1273"/>
                  <a:pt x="4717" y="1273"/>
                  <a:pt x="4717" y="1273"/>
                </a:cubicBezTo>
                <a:cubicBezTo>
                  <a:pt x="4717" y="1273"/>
                  <a:pt x="4724" y="1263"/>
                  <a:pt x="4719" y="1257"/>
                </a:cubicBezTo>
                <a:cubicBezTo>
                  <a:pt x="4714" y="1251"/>
                  <a:pt x="4701" y="1253"/>
                  <a:pt x="4701" y="1253"/>
                </a:cubicBezTo>
                <a:cubicBezTo>
                  <a:pt x="4696" y="1260"/>
                  <a:pt x="4696" y="1260"/>
                  <a:pt x="4696" y="1260"/>
                </a:cubicBezTo>
                <a:cubicBezTo>
                  <a:pt x="4681" y="1261"/>
                  <a:pt x="4681" y="1261"/>
                  <a:pt x="4681" y="1261"/>
                </a:cubicBezTo>
                <a:cubicBezTo>
                  <a:pt x="4672" y="1236"/>
                  <a:pt x="4672" y="1236"/>
                  <a:pt x="4672" y="1236"/>
                </a:cubicBezTo>
                <a:cubicBezTo>
                  <a:pt x="4668" y="1235"/>
                  <a:pt x="4668" y="1235"/>
                  <a:pt x="4668" y="1235"/>
                </a:cubicBezTo>
                <a:cubicBezTo>
                  <a:pt x="4660" y="1222"/>
                  <a:pt x="4660" y="1222"/>
                  <a:pt x="4660" y="1222"/>
                </a:cubicBezTo>
                <a:cubicBezTo>
                  <a:pt x="4612" y="1224"/>
                  <a:pt x="4612" y="1224"/>
                  <a:pt x="4612" y="1224"/>
                </a:cubicBezTo>
                <a:cubicBezTo>
                  <a:pt x="4606" y="1218"/>
                  <a:pt x="4606" y="1218"/>
                  <a:pt x="4606" y="1218"/>
                </a:cubicBezTo>
                <a:cubicBezTo>
                  <a:pt x="4606" y="1218"/>
                  <a:pt x="4580" y="1222"/>
                  <a:pt x="4580" y="1205"/>
                </a:cubicBezTo>
                <a:cubicBezTo>
                  <a:pt x="4580" y="1188"/>
                  <a:pt x="4602" y="1186"/>
                  <a:pt x="4602" y="1186"/>
                </a:cubicBezTo>
                <a:cubicBezTo>
                  <a:pt x="4602" y="1170"/>
                  <a:pt x="4602" y="1170"/>
                  <a:pt x="4602" y="1170"/>
                </a:cubicBezTo>
                <a:cubicBezTo>
                  <a:pt x="4602" y="1170"/>
                  <a:pt x="4621" y="1169"/>
                  <a:pt x="4622" y="1158"/>
                </a:cubicBezTo>
                <a:cubicBezTo>
                  <a:pt x="4623" y="1147"/>
                  <a:pt x="4633" y="1132"/>
                  <a:pt x="4633" y="1132"/>
                </a:cubicBezTo>
                <a:cubicBezTo>
                  <a:pt x="4623" y="1123"/>
                  <a:pt x="4623" y="1123"/>
                  <a:pt x="4623" y="1123"/>
                </a:cubicBezTo>
                <a:cubicBezTo>
                  <a:pt x="4630" y="1110"/>
                  <a:pt x="4630" y="1110"/>
                  <a:pt x="4630" y="1110"/>
                </a:cubicBezTo>
                <a:cubicBezTo>
                  <a:pt x="4623" y="1100"/>
                  <a:pt x="4623" y="1100"/>
                  <a:pt x="4623" y="1100"/>
                </a:cubicBezTo>
                <a:cubicBezTo>
                  <a:pt x="4637" y="1089"/>
                  <a:pt x="4637" y="1089"/>
                  <a:pt x="4637" y="1089"/>
                </a:cubicBezTo>
                <a:cubicBezTo>
                  <a:pt x="4651" y="1086"/>
                  <a:pt x="4651" y="1086"/>
                  <a:pt x="4651" y="1086"/>
                </a:cubicBezTo>
                <a:cubicBezTo>
                  <a:pt x="4645" y="1064"/>
                  <a:pt x="4645" y="1064"/>
                  <a:pt x="4645" y="1064"/>
                </a:cubicBezTo>
                <a:cubicBezTo>
                  <a:pt x="4660" y="1059"/>
                  <a:pt x="4660" y="1059"/>
                  <a:pt x="4660" y="1059"/>
                </a:cubicBezTo>
                <a:cubicBezTo>
                  <a:pt x="4642" y="1036"/>
                  <a:pt x="4642" y="1036"/>
                  <a:pt x="4642" y="1036"/>
                </a:cubicBezTo>
                <a:cubicBezTo>
                  <a:pt x="4664" y="1027"/>
                  <a:pt x="4664" y="1027"/>
                  <a:pt x="4664" y="1027"/>
                </a:cubicBezTo>
                <a:cubicBezTo>
                  <a:pt x="4664" y="1027"/>
                  <a:pt x="4657" y="997"/>
                  <a:pt x="4673" y="987"/>
                </a:cubicBezTo>
                <a:cubicBezTo>
                  <a:pt x="4689" y="977"/>
                  <a:pt x="4695" y="976"/>
                  <a:pt x="4695" y="976"/>
                </a:cubicBezTo>
                <a:cubicBezTo>
                  <a:pt x="4695" y="976"/>
                  <a:pt x="4720" y="980"/>
                  <a:pt x="4732" y="979"/>
                </a:cubicBezTo>
                <a:cubicBezTo>
                  <a:pt x="4744" y="978"/>
                  <a:pt x="4796" y="982"/>
                  <a:pt x="4796" y="982"/>
                </a:cubicBezTo>
                <a:cubicBezTo>
                  <a:pt x="4807" y="993"/>
                  <a:pt x="4807" y="993"/>
                  <a:pt x="4807" y="993"/>
                </a:cubicBezTo>
                <a:cubicBezTo>
                  <a:pt x="4820" y="988"/>
                  <a:pt x="4820" y="988"/>
                  <a:pt x="4820" y="988"/>
                </a:cubicBezTo>
                <a:cubicBezTo>
                  <a:pt x="4815" y="976"/>
                  <a:pt x="4815" y="976"/>
                  <a:pt x="4815" y="976"/>
                </a:cubicBezTo>
                <a:cubicBezTo>
                  <a:pt x="4865" y="989"/>
                  <a:pt x="4865" y="989"/>
                  <a:pt x="4865" y="989"/>
                </a:cubicBezTo>
                <a:cubicBezTo>
                  <a:pt x="4885" y="977"/>
                  <a:pt x="4885" y="977"/>
                  <a:pt x="4885" y="977"/>
                </a:cubicBezTo>
                <a:cubicBezTo>
                  <a:pt x="4904" y="992"/>
                  <a:pt x="4904" y="992"/>
                  <a:pt x="4904" y="992"/>
                </a:cubicBezTo>
                <a:cubicBezTo>
                  <a:pt x="4909" y="968"/>
                  <a:pt x="4909" y="968"/>
                  <a:pt x="4909" y="968"/>
                </a:cubicBezTo>
                <a:cubicBezTo>
                  <a:pt x="4909" y="968"/>
                  <a:pt x="4932" y="966"/>
                  <a:pt x="4948" y="967"/>
                </a:cubicBezTo>
                <a:cubicBezTo>
                  <a:pt x="4964" y="968"/>
                  <a:pt x="4970" y="982"/>
                  <a:pt x="4976" y="980"/>
                </a:cubicBezTo>
                <a:cubicBezTo>
                  <a:pt x="4982" y="978"/>
                  <a:pt x="5000" y="967"/>
                  <a:pt x="5000" y="967"/>
                </a:cubicBezTo>
                <a:cubicBezTo>
                  <a:pt x="5016" y="981"/>
                  <a:pt x="5016" y="981"/>
                  <a:pt x="5016" y="981"/>
                </a:cubicBezTo>
                <a:cubicBezTo>
                  <a:pt x="5044" y="986"/>
                  <a:pt x="5044" y="986"/>
                  <a:pt x="5044" y="986"/>
                </a:cubicBezTo>
                <a:cubicBezTo>
                  <a:pt x="5008" y="993"/>
                  <a:pt x="5008" y="993"/>
                  <a:pt x="5008" y="993"/>
                </a:cubicBezTo>
                <a:cubicBezTo>
                  <a:pt x="5008" y="993"/>
                  <a:pt x="5019" y="1014"/>
                  <a:pt x="5030" y="1009"/>
                </a:cubicBezTo>
                <a:cubicBezTo>
                  <a:pt x="5041" y="1004"/>
                  <a:pt x="5061" y="996"/>
                  <a:pt x="5061" y="996"/>
                </a:cubicBezTo>
                <a:cubicBezTo>
                  <a:pt x="5079" y="1005"/>
                  <a:pt x="5079" y="1005"/>
                  <a:pt x="5079" y="1005"/>
                </a:cubicBezTo>
                <a:cubicBezTo>
                  <a:pt x="5094" y="993"/>
                  <a:pt x="5094" y="993"/>
                  <a:pt x="5094" y="993"/>
                </a:cubicBezTo>
                <a:cubicBezTo>
                  <a:pt x="5094" y="993"/>
                  <a:pt x="5121" y="1002"/>
                  <a:pt x="5129" y="998"/>
                </a:cubicBezTo>
                <a:cubicBezTo>
                  <a:pt x="5137" y="994"/>
                  <a:pt x="5131" y="986"/>
                  <a:pt x="5131" y="986"/>
                </a:cubicBezTo>
                <a:cubicBezTo>
                  <a:pt x="5155" y="988"/>
                  <a:pt x="5155" y="988"/>
                  <a:pt x="5155" y="988"/>
                </a:cubicBezTo>
                <a:cubicBezTo>
                  <a:pt x="5122" y="970"/>
                  <a:pt x="5122" y="970"/>
                  <a:pt x="5122" y="970"/>
                </a:cubicBezTo>
                <a:cubicBezTo>
                  <a:pt x="5104" y="977"/>
                  <a:pt x="5104" y="977"/>
                  <a:pt x="5104" y="977"/>
                </a:cubicBezTo>
                <a:cubicBezTo>
                  <a:pt x="5099" y="965"/>
                  <a:pt x="5099" y="965"/>
                  <a:pt x="5099" y="965"/>
                </a:cubicBezTo>
                <a:cubicBezTo>
                  <a:pt x="5099" y="965"/>
                  <a:pt x="5084" y="942"/>
                  <a:pt x="5086" y="937"/>
                </a:cubicBezTo>
                <a:cubicBezTo>
                  <a:pt x="5088" y="932"/>
                  <a:pt x="5105" y="918"/>
                  <a:pt x="5105" y="918"/>
                </a:cubicBezTo>
                <a:cubicBezTo>
                  <a:pt x="5101" y="898"/>
                  <a:pt x="5101" y="898"/>
                  <a:pt x="5101" y="898"/>
                </a:cubicBezTo>
                <a:cubicBezTo>
                  <a:pt x="5110" y="890"/>
                  <a:pt x="5110" y="890"/>
                  <a:pt x="5110" y="890"/>
                </a:cubicBezTo>
                <a:cubicBezTo>
                  <a:pt x="5110" y="890"/>
                  <a:pt x="5084" y="877"/>
                  <a:pt x="5101" y="866"/>
                </a:cubicBezTo>
                <a:cubicBezTo>
                  <a:pt x="5118" y="855"/>
                  <a:pt x="5154" y="866"/>
                  <a:pt x="5154" y="866"/>
                </a:cubicBezTo>
                <a:cubicBezTo>
                  <a:pt x="5168" y="852"/>
                  <a:pt x="5168" y="852"/>
                  <a:pt x="5168" y="852"/>
                </a:cubicBezTo>
                <a:cubicBezTo>
                  <a:pt x="5190" y="871"/>
                  <a:pt x="5190" y="871"/>
                  <a:pt x="5190" y="871"/>
                </a:cubicBezTo>
                <a:cubicBezTo>
                  <a:pt x="5209" y="860"/>
                  <a:pt x="5209" y="860"/>
                  <a:pt x="5209" y="860"/>
                </a:cubicBezTo>
                <a:cubicBezTo>
                  <a:pt x="5209" y="860"/>
                  <a:pt x="5222" y="893"/>
                  <a:pt x="5229" y="896"/>
                </a:cubicBezTo>
                <a:cubicBezTo>
                  <a:pt x="5236" y="899"/>
                  <a:pt x="5257" y="895"/>
                  <a:pt x="5257" y="895"/>
                </a:cubicBezTo>
                <a:cubicBezTo>
                  <a:pt x="5257" y="895"/>
                  <a:pt x="5257" y="926"/>
                  <a:pt x="5268" y="922"/>
                </a:cubicBezTo>
                <a:cubicBezTo>
                  <a:pt x="5279" y="918"/>
                  <a:pt x="5294" y="878"/>
                  <a:pt x="5294" y="878"/>
                </a:cubicBezTo>
                <a:cubicBezTo>
                  <a:pt x="5310" y="869"/>
                  <a:pt x="5310" y="869"/>
                  <a:pt x="5310" y="869"/>
                </a:cubicBezTo>
                <a:cubicBezTo>
                  <a:pt x="5330" y="876"/>
                  <a:pt x="5330" y="876"/>
                  <a:pt x="5330" y="876"/>
                </a:cubicBezTo>
                <a:cubicBezTo>
                  <a:pt x="5329" y="867"/>
                  <a:pt x="5329" y="867"/>
                  <a:pt x="5329" y="867"/>
                </a:cubicBezTo>
                <a:cubicBezTo>
                  <a:pt x="5310" y="857"/>
                  <a:pt x="5310" y="857"/>
                  <a:pt x="5310" y="857"/>
                </a:cubicBezTo>
                <a:cubicBezTo>
                  <a:pt x="5310" y="857"/>
                  <a:pt x="5263" y="823"/>
                  <a:pt x="5274" y="822"/>
                </a:cubicBezTo>
                <a:cubicBezTo>
                  <a:pt x="5285" y="821"/>
                  <a:pt x="5339" y="823"/>
                  <a:pt x="5339" y="823"/>
                </a:cubicBezTo>
                <a:cubicBezTo>
                  <a:pt x="5373" y="823"/>
                  <a:pt x="5373" y="823"/>
                  <a:pt x="5373" y="823"/>
                </a:cubicBezTo>
                <a:cubicBezTo>
                  <a:pt x="5373" y="823"/>
                  <a:pt x="5376" y="837"/>
                  <a:pt x="5372" y="836"/>
                </a:cubicBezTo>
                <a:cubicBezTo>
                  <a:pt x="5368" y="835"/>
                  <a:pt x="5329" y="823"/>
                  <a:pt x="5331" y="837"/>
                </a:cubicBezTo>
                <a:cubicBezTo>
                  <a:pt x="5333" y="851"/>
                  <a:pt x="5356" y="864"/>
                  <a:pt x="5356" y="864"/>
                </a:cubicBezTo>
                <a:cubicBezTo>
                  <a:pt x="5358" y="881"/>
                  <a:pt x="5358" y="881"/>
                  <a:pt x="5358" y="881"/>
                </a:cubicBezTo>
                <a:cubicBezTo>
                  <a:pt x="5378" y="884"/>
                  <a:pt x="5378" y="884"/>
                  <a:pt x="5378" y="884"/>
                </a:cubicBezTo>
                <a:cubicBezTo>
                  <a:pt x="5374" y="897"/>
                  <a:pt x="5374" y="897"/>
                  <a:pt x="5374" y="897"/>
                </a:cubicBezTo>
                <a:cubicBezTo>
                  <a:pt x="5387" y="908"/>
                  <a:pt x="5387" y="908"/>
                  <a:pt x="5387" y="908"/>
                </a:cubicBezTo>
                <a:cubicBezTo>
                  <a:pt x="5369" y="911"/>
                  <a:pt x="5369" y="911"/>
                  <a:pt x="5369" y="911"/>
                </a:cubicBezTo>
                <a:cubicBezTo>
                  <a:pt x="5364" y="922"/>
                  <a:pt x="5364" y="922"/>
                  <a:pt x="5364" y="922"/>
                </a:cubicBezTo>
                <a:cubicBezTo>
                  <a:pt x="5352" y="926"/>
                  <a:pt x="5352" y="926"/>
                  <a:pt x="5352" y="926"/>
                </a:cubicBezTo>
                <a:cubicBezTo>
                  <a:pt x="5352" y="926"/>
                  <a:pt x="5365" y="948"/>
                  <a:pt x="5358" y="960"/>
                </a:cubicBezTo>
                <a:cubicBezTo>
                  <a:pt x="5351" y="972"/>
                  <a:pt x="5340" y="992"/>
                  <a:pt x="5340" y="999"/>
                </a:cubicBezTo>
                <a:cubicBezTo>
                  <a:pt x="5340" y="1006"/>
                  <a:pt x="5358" y="1012"/>
                  <a:pt x="5345" y="1029"/>
                </a:cubicBezTo>
                <a:cubicBezTo>
                  <a:pt x="5332" y="1046"/>
                  <a:pt x="5310" y="1051"/>
                  <a:pt x="5310" y="1051"/>
                </a:cubicBezTo>
                <a:cubicBezTo>
                  <a:pt x="5313" y="1063"/>
                  <a:pt x="5313" y="1063"/>
                  <a:pt x="5313" y="1063"/>
                </a:cubicBezTo>
                <a:cubicBezTo>
                  <a:pt x="5300" y="1063"/>
                  <a:pt x="5300" y="1063"/>
                  <a:pt x="5300" y="1063"/>
                </a:cubicBezTo>
                <a:cubicBezTo>
                  <a:pt x="5300" y="1063"/>
                  <a:pt x="5324" y="1073"/>
                  <a:pt x="5322" y="1090"/>
                </a:cubicBezTo>
                <a:cubicBezTo>
                  <a:pt x="5320" y="1107"/>
                  <a:pt x="5313" y="1118"/>
                  <a:pt x="5320" y="1135"/>
                </a:cubicBezTo>
                <a:cubicBezTo>
                  <a:pt x="5327" y="1152"/>
                  <a:pt x="5392" y="1206"/>
                  <a:pt x="5392" y="1206"/>
                </a:cubicBezTo>
                <a:cubicBezTo>
                  <a:pt x="5432" y="1247"/>
                  <a:pt x="5432" y="1247"/>
                  <a:pt x="5432" y="1247"/>
                </a:cubicBezTo>
                <a:cubicBezTo>
                  <a:pt x="5441" y="1244"/>
                  <a:pt x="5441" y="1244"/>
                  <a:pt x="5441" y="1244"/>
                </a:cubicBezTo>
                <a:cubicBezTo>
                  <a:pt x="5494" y="1308"/>
                  <a:pt x="5494" y="1308"/>
                  <a:pt x="5494" y="1308"/>
                </a:cubicBezTo>
                <a:cubicBezTo>
                  <a:pt x="5529" y="1319"/>
                  <a:pt x="5529" y="1319"/>
                  <a:pt x="5529" y="1319"/>
                </a:cubicBezTo>
                <a:cubicBezTo>
                  <a:pt x="5544" y="1337"/>
                  <a:pt x="5544" y="1337"/>
                  <a:pt x="5544" y="1337"/>
                </a:cubicBezTo>
                <a:cubicBezTo>
                  <a:pt x="5544" y="1337"/>
                  <a:pt x="5583" y="1385"/>
                  <a:pt x="5590" y="1389"/>
                </a:cubicBezTo>
                <a:cubicBezTo>
                  <a:pt x="5597" y="1393"/>
                  <a:pt x="5608" y="1393"/>
                  <a:pt x="5608" y="1393"/>
                </a:cubicBezTo>
                <a:cubicBezTo>
                  <a:pt x="5608" y="1393"/>
                  <a:pt x="5602" y="1411"/>
                  <a:pt x="5617" y="1405"/>
                </a:cubicBezTo>
                <a:cubicBezTo>
                  <a:pt x="5632" y="1399"/>
                  <a:pt x="5630" y="1386"/>
                  <a:pt x="5630" y="1386"/>
                </a:cubicBezTo>
                <a:cubicBezTo>
                  <a:pt x="5623" y="1378"/>
                  <a:pt x="5623" y="1378"/>
                  <a:pt x="5623" y="1378"/>
                </a:cubicBezTo>
                <a:cubicBezTo>
                  <a:pt x="5623" y="1378"/>
                  <a:pt x="5638" y="1358"/>
                  <a:pt x="5635" y="1349"/>
                </a:cubicBezTo>
                <a:cubicBezTo>
                  <a:pt x="5632" y="1340"/>
                  <a:pt x="5601" y="1323"/>
                  <a:pt x="5608" y="1310"/>
                </a:cubicBezTo>
                <a:cubicBezTo>
                  <a:pt x="5615" y="1297"/>
                  <a:pt x="5624" y="1289"/>
                  <a:pt x="5627" y="1288"/>
                </a:cubicBezTo>
                <a:cubicBezTo>
                  <a:pt x="5630" y="1287"/>
                  <a:pt x="5650" y="1295"/>
                  <a:pt x="5650" y="1295"/>
                </a:cubicBezTo>
                <a:cubicBezTo>
                  <a:pt x="5650" y="1295"/>
                  <a:pt x="5628" y="1269"/>
                  <a:pt x="5622" y="1265"/>
                </a:cubicBezTo>
                <a:cubicBezTo>
                  <a:pt x="5616" y="1261"/>
                  <a:pt x="5601" y="1255"/>
                  <a:pt x="5604" y="1240"/>
                </a:cubicBezTo>
                <a:cubicBezTo>
                  <a:pt x="5607" y="1225"/>
                  <a:pt x="5625" y="1220"/>
                  <a:pt x="5625" y="1220"/>
                </a:cubicBezTo>
                <a:cubicBezTo>
                  <a:pt x="5625" y="1220"/>
                  <a:pt x="5654" y="1232"/>
                  <a:pt x="5652" y="1217"/>
                </a:cubicBezTo>
                <a:cubicBezTo>
                  <a:pt x="5650" y="1202"/>
                  <a:pt x="5637" y="1198"/>
                  <a:pt x="5621" y="1190"/>
                </a:cubicBezTo>
                <a:cubicBezTo>
                  <a:pt x="5605" y="1182"/>
                  <a:pt x="5591" y="1163"/>
                  <a:pt x="5590" y="1152"/>
                </a:cubicBezTo>
                <a:cubicBezTo>
                  <a:pt x="5589" y="1141"/>
                  <a:pt x="5583" y="1129"/>
                  <a:pt x="5583" y="1129"/>
                </a:cubicBezTo>
                <a:cubicBezTo>
                  <a:pt x="5590" y="1126"/>
                  <a:pt x="5590" y="1126"/>
                  <a:pt x="5590" y="1126"/>
                </a:cubicBezTo>
                <a:cubicBezTo>
                  <a:pt x="5590" y="1126"/>
                  <a:pt x="5616" y="1151"/>
                  <a:pt x="5622" y="1146"/>
                </a:cubicBezTo>
                <a:cubicBezTo>
                  <a:pt x="5628" y="1141"/>
                  <a:pt x="5604" y="1114"/>
                  <a:pt x="5604" y="1114"/>
                </a:cubicBezTo>
                <a:cubicBezTo>
                  <a:pt x="5581" y="1111"/>
                  <a:pt x="5581" y="1111"/>
                  <a:pt x="5581" y="1111"/>
                </a:cubicBezTo>
                <a:cubicBezTo>
                  <a:pt x="5548" y="1083"/>
                  <a:pt x="5548" y="1083"/>
                  <a:pt x="5548" y="1083"/>
                </a:cubicBezTo>
                <a:cubicBezTo>
                  <a:pt x="5548" y="1083"/>
                  <a:pt x="5552" y="1062"/>
                  <a:pt x="5536" y="1055"/>
                </a:cubicBezTo>
                <a:cubicBezTo>
                  <a:pt x="5520" y="1048"/>
                  <a:pt x="5508" y="1048"/>
                  <a:pt x="5508" y="1048"/>
                </a:cubicBezTo>
                <a:cubicBezTo>
                  <a:pt x="5509" y="1060"/>
                  <a:pt x="5509" y="1060"/>
                  <a:pt x="5509" y="1060"/>
                </a:cubicBezTo>
                <a:cubicBezTo>
                  <a:pt x="5509" y="1060"/>
                  <a:pt x="5465" y="1050"/>
                  <a:pt x="5464" y="1034"/>
                </a:cubicBezTo>
                <a:cubicBezTo>
                  <a:pt x="5463" y="1018"/>
                  <a:pt x="5471" y="1007"/>
                  <a:pt x="5463" y="992"/>
                </a:cubicBezTo>
                <a:cubicBezTo>
                  <a:pt x="5455" y="977"/>
                  <a:pt x="5439" y="969"/>
                  <a:pt x="5439" y="969"/>
                </a:cubicBezTo>
                <a:cubicBezTo>
                  <a:pt x="5439" y="969"/>
                  <a:pt x="5441" y="953"/>
                  <a:pt x="5445" y="951"/>
                </a:cubicBezTo>
                <a:cubicBezTo>
                  <a:pt x="5449" y="949"/>
                  <a:pt x="5458" y="956"/>
                  <a:pt x="5458" y="956"/>
                </a:cubicBezTo>
                <a:cubicBezTo>
                  <a:pt x="5467" y="945"/>
                  <a:pt x="5467" y="945"/>
                  <a:pt x="5467" y="945"/>
                </a:cubicBezTo>
                <a:cubicBezTo>
                  <a:pt x="5492" y="964"/>
                  <a:pt x="5492" y="964"/>
                  <a:pt x="5492" y="964"/>
                </a:cubicBezTo>
                <a:cubicBezTo>
                  <a:pt x="5497" y="959"/>
                  <a:pt x="5497" y="959"/>
                  <a:pt x="5497" y="959"/>
                </a:cubicBezTo>
                <a:cubicBezTo>
                  <a:pt x="5489" y="951"/>
                  <a:pt x="5489" y="951"/>
                  <a:pt x="5489" y="951"/>
                </a:cubicBezTo>
                <a:cubicBezTo>
                  <a:pt x="5489" y="951"/>
                  <a:pt x="5495" y="919"/>
                  <a:pt x="5506" y="925"/>
                </a:cubicBezTo>
                <a:cubicBezTo>
                  <a:pt x="5517" y="931"/>
                  <a:pt x="5544" y="964"/>
                  <a:pt x="5544" y="964"/>
                </a:cubicBezTo>
                <a:cubicBezTo>
                  <a:pt x="5551" y="931"/>
                  <a:pt x="5551" y="931"/>
                  <a:pt x="5551" y="931"/>
                </a:cubicBezTo>
                <a:cubicBezTo>
                  <a:pt x="5551" y="931"/>
                  <a:pt x="5608" y="924"/>
                  <a:pt x="5617" y="924"/>
                </a:cubicBezTo>
                <a:cubicBezTo>
                  <a:pt x="5626" y="924"/>
                  <a:pt x="5663" y="944"/>
                  <a:pt x="5663" y="944"/>
                </a:cubicBezTo>
                <a:cubicBezTo>
                  <a:pt x="5691" y="955"/>
                  <a:pt x="5691" y="955"/>
                  <a:pt x="5691" y="955"/>
                </a:cubicBezTo>
                <a:cubicBezTo>
                  <a:pt x="5671" y="915"/>
                  <a:pt x="5671" y="915"/>
                  <a:pt x="5671" y="915"/>
                </a:cubicBezTo>
                <a:cubicBezTo>
                  <a:pt x="5671" y="915"/>
                  <a:pt x="5703" y="916"/>
                  <a:pt x="5705" y="905"/>
                </a:cubicBezTo>
                <a:cubicBezTo>
                  <a:pt x="5707" y="894"/>
                  <a:pt x="5697" y="876"/>
                  <a:pt x="5697" y="876"/>
                </a:cubicBezTo>
                <a:cubicBezTo>
                  <a:pt x="5710" y="877"/>
                  <a:pt x="5710" y="877"/>
                  <a:pt x="5710" y="877"/>
                </a:cubicBezTo>
                <a:cubicBezTo>
                  <a:pt x="5713" y="861"/>
                  <a:pt x="5713" y="861"/>
                  <a:pt x="5713" y="861"/>
                </a:cubicBezTo>
                <a:cubicBezTo>
                  <a:pt x="5713" y="861"/>
                  <a:pt x="5752" y="870"/>
                  <a:pt x="5758" y="855"/>
                </a:cubicBezTo>
                <a:cubicBezTo>
                  <a:pt x="5764" y="840"/>
                  <a:pt x="5784" y="828"/>
                  <a:pt x="5784" y="828"/>
                </a:cubicBezTo>
                <a:cubicBezTo>
                  <a:pt x="5770" y="811"/>
                  <a:pt x="5770" y="811"/>
                  <a:pt x="5770" y="811"/>
                </a:cubicBezTo>
                <a:cubicBezTo>
                  <a:pt x="5791" y="813"/>
                  <a:pt x="5791" y="813"/>
                  <a:pt x="5791" y="813"/>
                </a:cubicBezTo>
                <a:cubicBezTo>
                  <a:pt x="5794" y="825"/>
                  <a:pt x="5794" y="825"/>
                  <a:pt x="5794" y="825"/>
                </a:cubicBezTo>
                <a:cubicBezTo>
                  <a:pt x="5835" y="828"/>
                  <a:pt x="5835" y="828"/>
                  <a:pt x="5835" y="828"/>
                </a:cubicBezTo>
                <a:cubicBezTo>
                  <a:pt x="5835" y="828"/>
                  <a:pt x="5877" y="838"/>
                  <a:pt x="5877" y="832"/>
                </a:cubicBezTo>
                <a:cubicBezTo>
                  <a:pt x="5877" y="826"/>
                  <a:pt x="5873" y="814"/>
                  <a:pt x="5873" y="814"/>
                </a:cubicBezTo>
                <a:cubicBezTo>
                  <a:pt x="5848" y="811"/>
                  <a:pt x="5848" y="811"/>
                  <a:pt x="5848" y="811"/>
                </a:cubicBezTo>
                <a:cubicBezTo>
                  <a:pt x="5844" y="797"/>
                  <a:pt x="5844" y="797"/>
                  <a:pt x="5844" y="797"/>
                </a:cubicBezTo>
                <a:cubicBezTo>
                  <a:pt x="5844" y="797"/>
                  <a:pt x="5807" y="784"/>
                  <a:pt x="5795" y="780"/>
                </a:cubicBezTo>
                <a:cubicBezTo>
                  <a:pt x="5783" y="776"/>
                  <a:pt x="5774" y="782"/>
                  <a:pt x="5774" y="782"/>
                </a:cubicBezTo>
                <a:cubicBezTo>
                  <a:pt x="5778" y="770"/>
                  <a:pt x="5778" y="770"/>
                  <a:pt x="5778" y="770"/>
                </a:cubicBezTo>
                <a:cubicBezTo>
                  <a:pt x="5730" y="736"/>
                  <a:pt x="5730" y="736"/>
                  <a:pt x="5730" y="736"/>
                </a:cubicBezTo>
                <a:cubicBezTo>
                  <a:pt x="5719" y="747"/>
                  <a:pt x="5719" y="747"/>
                  <a:pt x="5719" y="747"/>
                </a:cubicBezTo>
                <a:cubicBezTo>
                  <a:pt x="5719" y="747"/>
                  <a:pt x="5699" y="742"/>
                  <a:pt x="5691" y="739"/>
                </a:cubicBezTo>
                <a:cubicBezTo>
                  <a:pt x="5683" y="736"/>
                  <a:pt x="5672" y="727"/>
                  <a:pt x="5672" y="727"/>
                </a:cubicBezTo>
                <a:cubicBezTo>
                  <a:pt x="5649" y="732"/>
                  <a:pt x="5649" y="732"/>
                  <a:pt x="5649" y="732"/>
                </a:cubicBezTo>
                <a:cubicBezTo>
                  <a:pt x="5630" y="730"/>
                  <a:pt x="5630" y="730"/>
                  <a:pt x="5630" y="730"/>
                </a:cubicBezTo>
                <a:cubicBezTo>
                  <a:pt x="5630" y="730"/>
                  <a:pt x="5599" y="712"/>
                  <a:pt x="5611" y="709"/>
                </a:cubicBezTo>
                <a:cubicBezTo>
                  <a:pt x="5623" y="706"/>
                  <a:pt x="5635" y="713"/>
                  <a:pt x="5644" y="715"/>
                </a:cubicBezTo>
                <a:cubicBezTo>
                  <a:pt x="5653" y="717"/>
                  <a:pt x="5697" y="724"/>
                  <a:pt x="5697" y="724"/>
                </a:cubicBezTo>
                <a:cubicBezTo>
                  <a:pt x="5697" y="724"/>
                  <a:pt x="5749" y="709"/>
                  <a:pt x="5749" y="702"/>
                </a:cubicBezTo>
                <a:cubicBezTo>
                  <a:pt x="5749" y="695"/>
                  <a:pt x="5719" y="679"/>
                  <a:pt x="5716" y="677"/>
                </a:cubicBezTo>
                <a:cubicBezTo>
                  <a:pt x="5713" y="675"/>
                  <a:pt x="5664" y="658"/>
                  <a:pt x="5679" y="649"/>
                </a:cubicBezTo>
                <a:cubicBezTo>
                  <a:pt x="5694" y="640"/>
                  <a:pt x="5719" y="660"/>
                  <a:pt x="5719" y="660"/>
                </a:cubicBezTo>
                <a:cubicBezTo>
                  <a:pt x="5719" y="660"/>
                  <a:pt x="5766" y="689"/>
                  <a:pt x="5780" y="687"/>
                </a:cubicBezTo>
                <a:cubicBezTo>
                  <a:pt x="5794" y="685"/>
                  <a:pt x="5799" y="671"/>
                  <a:pt x="5838" y="684"/>
                </a:cubicBezTo>
                <a:cubicBezTo>
                  <a:pt x="5877" y="697"/>
                  <a:pt x="5911" y="711"/>
                  <a:pt x="5922" y="713"/>
                </a:cubicBezTo>
                <a:cubicBezTo>
                  <a:pt x="5933" y="715"/>
                  <a:pt x="5976" y="727"/>
                  <a:pt x="5976" y="727"/>
                </a:cubicBezTo>
                <a:cubicBezTo>
                  <a:pt x="5976" y="727"/>
                  <a:pt x="6035" y="762"/>
                  <a:pt x="6031" y="744"/>
                </a:cubicBezTo>
                <a:cubicBezTo>
                  <a:pt x="6027" y="726"/>
                  <a:pt x="6007" y="715"/>
                  <a:pt x="6007" y="715"/>
                </a:cubicBezTo>
                <a:cubicBezTo>
                  <a:pt x="6019" y="706"/>
                  <a:pt x="6019" y="706"/>
                  <a:pt x="6019" y="706"/>
                </a:cubicBezTo>
                <a:cubicBezTo>
                  <a:pt x="5989" y="693"/>
                  <a:pt x="5989" y="693"/>
                  <a:pt x="5989" y="693"/>
                </a:cubicBezTo>
                <a:cubicBezTo>
                  <a:pt x="5995" y="689"/>
                  <a:pt x="5995" y="689"/>
                  <a:pt x="5995" y="689"/>
                </a:cubicBezTo>
                <a:cubicBezTo>
                  <a:pt x="5962" y="672"/>
                  <a:pt x="5962" y="672"/>
                  <a:pt x="5962" y="672"/>
                </a:cubicBezTo>
                <a:cubicBezTo>
                  <a:pt x="5998" y="679"/>
                  <a:pt x="5998" y="679"/>
                  <a:pt x="5998" y="679"/>
                </a:cubicBezTo>
                <a:cubicBezTo>
                  <a:pt x="5994" y="666"/>
                  <a:pt x="5994" y="666"/>
                  <a:pt x="5994" y="666"/>
                </a:cubicBezTo>
                <a:cubicBezTo>
                  <a:pt x="5994" y="666"/>
                  <a:pt x="6045" y="678"/>
                  <a:pt x="6034" y="664"/>
                </a:cubicBezTo>
                <a:close/>
                <a:moveTo>
                  <a:pt x="3574" y="1289"/>
                </a:moveTo>
                <a:cubicBezTo>
                  <a:pt x="3574" y="1289"/>
                  <a:pt x="3571" y="1303"/>
                  <a:pt x="3570" y="1306"/>
                </a:cubicBezTo>
                <a:cubicBezTo>
                  <a:pt x="3569" y="1309"/>
                  <a:pt x="3556" y="1316"/>
                  <a:pt x="3556" y="1316"/>
                </a:cubicBezTo>
                <a:cubicBezTo>
                  <a:pt x="3556" y="1316"/>
                  <a:pt x="3544" y="1322"/>
                  <a:pt x="3540" y="1322"/>
                </a:cubicBezTo>
                <a:cubicBezTo>
                  <a:pt x="3535" y="1322"/>
                  <a:pt x="3536" y="1334"/>
                  <a:pt x="3536" y="1334"/>
                </a:cubicBezTo>
                <a:cubicBezTo>
                  <a:pt x="3536" y="1334"/>
                  <a:pt x="3534" y="1327"/>
                  <a:pt x="3514" y="1334"/>
                </a:cubicBezTo>
                <a:cubicBezTo>
                  <a:pt x="3493" y="1340"/>
                  <a:pt x="3522" y="1350"/>
                  <a:pt x="3522" y="1350"/>
                </a:cubicBezTo>
                <a:cubicBezTo>
                  <a:pt x="3522" y="1350"/>
                  <a:pt x="3512" y="1358"/>
                  <a:pt x="3510" y="1367"/>
                </a:cubicBezTo>
                <a:cubicBezTo>
                  <a:pt x="3509" y="1377"/>
                  <a:pt x="3494" y="1368"/>
                  <a:pt x="3494" y="1368"/>
                </a:cubicBezTo>
                <a:cubicBezTo>
                  <a:pt x="3494" y="1368"/>
                  <a:pt x="3491" y="1382"/>
                  <a:pt x="3471" y="1382"/>
                </a:cubicBezTo>
                <a:cubicBezTo>
                  <a:pt x="3450" y="1382"/>
                  <a:pt x="3451" y="1377"/>
                  <a:pt x="3451" y="1377"/>
                </a:cubicBezTo>
                <a:cubicBezTo>
                  <a:pt x="3428" y="1371"/>
                  <a:pt x="3428" y="1371"/>
                  <a:pt x="3428" y="1371"/>
                </a:cubicBezTo>
                <a:cubicBezTo>
                  <a:pt x="3439" y="1365"/>
                  <a:pt x="3439" y="1365"/>
                  <a:pt x="3439" y="1365"/>
                </a:cubicBezTo>
                <a:cubicBezTo>
                  <a:pt x="3461" y="1365"/>
                  <a:pt x="3461" y="1365"/>
                  <a:pt x="3461" y="1365"/>
                </a:cubicBezTo>
                <a:cubicBezTo>
                  <a:pt x="3462" y="1360"/>
                  <a:pt x="3462" y="1360"/>
                  <a:pt x="3462" y="1360"/>
                </a:cubicBezTo>
                <a:cubicBezTo>
                  <a:pt x="3462" y="1360"/>
                  <a:pt x="3478" y="1360"/>
                  <a:pt x="3485" y="1353"/>
                </a:cubicBezTo>
                <a:cubicBezTo>
                  <a:pt x="3491" y="1347"/>
                  <a:pt x="3492" y="1328"/>
                  <a:pt x="3492" y="1328"/>
                </a:cubicBezTo>
                <a:cubicBezTo>
                  <a:pt x="3492" y="1328"/>
                  <a:pt x="3496" y="1327"/>
                  <a:pt x="3505" y="1325"/>
                </a:cubicBezTo>
                <a:cubicBezTo>
                  <a:pt x="3514" y="1323"/>
                  <a:pt x="3514" y="1307"/>
                  <a:pt x="3514" y="1307"/>
                </a:cubicBezTo>
                <a:cubicBezTo>
                  <a:pt x="3514" y="1307"/>
                  <a:pt x="3507" y="1303"/>
                  <a:pt x="3508" y="1297"/>
                </a:cubicBezTo>
                <a:cubicBezTo>
                  <a:pt x="3509" y="1292"/>
                  <a:pt x="3528" y="1275"/>
                  <a:pt x="3528" y="1275"/>
                </a:cubicBezTo>
                <a:cubicBezTo>
                  <a:pt x="3528" y="1264"/>
                  <a:pt x="3528" y="1264"/>
                  <a:pt x="3528" y="1264"/>
                </a:cubicBezTo>
                <a:cubicBezTo>
                  <a:pt x="3542" y="1251"/>
                  <a:pt x="3542" y="1251"/>
                  <a:pt x="3542" y="1251"/>
                </a:cubicBezTo>
                <a:cubicBezTo>
                  <a:pt x="3534" y="1240"/>
                  <a:pt x="3534" y="1240"/>
                  <a:pt x="3534" y="1240"/>
                </a:cubicBezTo>
                <a:cubicBezTo>
                  <a:pt x="3533" y="1187"/>
                  <a:pt x="3533" y="1187"/>
                  <a:pt x="3533" y="1187"/>
                </a:cubicBezTo>
                <a:cubicBezTo>
                  <a:pt x="3533" y="1187"/>
                  <a:pt x="3518" y="1165"/>
                  <a:pt x="3536" y="1160"/>
                </a:cubicBezTo>
                <a:cubicBezTo>
                  <a:pt x="3555" y="1156"/>
                  <a:pt x="3551" y="1181"/>
                  <a:pt x="3551" y="1181"/>
                </a:cubicBezTo>
                <a:cubicBezTo>
                  <a:pt x="3551" y="1181"/>
                  <a:pt x="3560" y="1188"/>
                  <a:pt x="3564" y="1203"/>
                </a:cubicBezTo>
                <a:cubicBezTo>
                  <a:pt x="3569" y="1219"/>
                  <a:pt x="3571" y="1229"/>
                  <a:pt x="3571" y="1229"/>
                </a:cubicBezTo>
                <a:cubicBezTo>
                  <a:pt x="3585" y="1248"/>
                  <a:pt x="3585" y="1248"/>
                  <a:pt x="3585" y="1248"/>
                </a:cubicBezTo>
                <a:cubicBezTo>
                  <a:pt x="3579" y="1259"/>
                  <a:pt x="3579" y="1259"/>
                  <a:pt x="3579" y="1259"/>
                </a:cubicBezTo>
                <a:cubicBezTo>
                  <a:pt x="3579" y="1259"/>
                  <a:pt x="3566" y="1265"/>
                  <a:pt x="3568" y="1272"/>
                </a:cubicBezTo>
                <a:cubicBezTo>
                  <a:pt x="3569" y="1280"/>
                  <a:pt x="3585" y="1271"/>
                  <a:pt x="3585" y="1271"/>
                </a:cubicBezTo>
                <a:cubicBezTo>
                  <a:pt x="3587" y="1282"/>
                  <a:pt x="3587" y="1282"/>
                  <a:pt x="3587" y="1282"/>
                </a:cubicBezTo>
                <a:lnTo>
                  <a:pt x="3574" y="1289"/>
                </a:lnTo>
                <a:close/>
                <a:moveTo>
                  <a:pt x="4656" y="1185"/>
                </a:moveTo>
                <a:cubicBezTo>
                  <a:pt x="4650" y="1193"/>
                  <a:pt x="4662" y="1221"/>
                  <a:pt x="4684" y="1223"/>
                </a:cubicBezTo>
                <a:cubicBezTo>
                  <a:pt x="4702" y="1225"/>
                  <a:pt x="4662" y="1177"/>
                  <a:pt x="4656" y="1185"/>
                </a:cubicBezTo>
                <a:close/>
                <a:moveTo>
                  <a:pt x="1020" y="0"/>
                </a:moveTo>
                <a:cubicBezTo>
                  <a:pt x="986" y="0"/>
                  <a:pt x="986" y="0"/>
                  <a:pt x="986" y="0"/>
                </a:cubicBezTo>
                <a:cubicBezTo>
                  <a:pt x="986" y="10"/>
                  <a:pt x="986" y="10"/>
                  <a:pt x="986" y="10"/>
                </a:cubicBezTo>
                <a:cubicBezTo>
                  <a:pt x="1007" y="11"/>
                  <a:pt x="1007" y="11"/>
                  <a:pt x="1007" y="11"/>
                </a:cubicBezTo>
                <a:cubicBezTo>
                  <a:pt x="1021" y="10"/>
                  <a:pt x="1020" y="0"/>
                  <a:pt x="1020" y="0"/>
                </a:cubicBezTo>
                <a:close/>
                <a:moveTo>
                  <a:pt x="1012" y="37"/>
                </a:moveTo>
                <a:cubicBezTo>
                  <a:pt x="1026" y="35"/>
                  <a:pt x="1035" y="23"/>
                  <a:pt x="1017" y="23"/>
                </a:cubicBezTo>
                <a:cubicBezTo>
                  <a:pt x="999" y="23"/>
                  <a:pt x="1002" y="38"/>
                  <a:pt x="1012" y="37"/>
                </a:cubicBezTo>
                <a:close/>
                <a:moveTo>
                  <a:pt x="943" y="537"/>
                </a:moveTo>
                <a:cubicBezTo>
                  <a:pt x="965" y="542"/>
                  <a:pt x="973" y="535"/>
                  <a:pt x="980" y="531"/>
                </a:cubicBezTo>
                <a:cubicBezTo>
                  <a:pt x="987" y="527"/>
                  <a:pt x="993" y="519"/>
                  <a:pt x="993" y="519"/>
                </a:cubicBezTo>
                <a:cubicBezTo>
                  <a:pt x="1002" y="518"/>
                  <a:pt x="1002" y="518"/>
                  <a:pt x="1002" y="518"/>
                </a:cubicBezTo>
                <a:cubicBezTo>
                  <a:pt x="1002" y="518"/>
                  <a:pt x="994" y="507"/>
                  <a:pt x="968" y="501"/>
                </a:cubicBezTo>
                <a:cubicBezTo>
                  <a:pt x="942" y="495"/>
                  <a:pt x="927" y="518"/>
                  <a:pt x="927" y="518"/>
                </a:cubicBezTo>
                <a:cubicBezTo>
                  <a:pt x="927" y="521"/>
                  <a:pt x="921" y="533"/>
                  <a:pt x="943" y="537"/>
                </a:cubicBezTo>
                <a:close/>
                <a:moveTo>
                  <a:pt x="996" y="48"/>
                </a:moveTo>
                <a:cubicBezTo>
                  <a:pt x="1007" y="61"/>
                  <a:pt x="1000" y="62"/>
                  <a:pt x="1023" y="55"/>
                </a:cubicBezTo>
                <a:cubicBezTo>
                  <a:pt x="1045" y="48"/>
                  <a:pt x="1020" y="45"/>
                  <a:pt x="1016" y="45"/>
                </a:cubicBezTo>
                <a:cubicBezTo>
                  <a:pt x="1012" y="45"/>
                  <a:pt x="996" y="48"/>
                  <a:pt x="996" y="48"/>
                </a:cubicBezTo>
                <a:close/>
                <a:moveTo>
                  <a:pt x="966" y="65"/>
                </a:moveTo>
                <a:cubicBezTo>
                  <a:pt x="976" y="65"/>
                  <a:pt x="1009" y="63"/>
                  <a:pt x="1003" y="62"/>
                </a:cubicBezTo>
                <a:cubicBezTo>
                  <a:pt x="997" y="61"/>
                  <a:pt x="985" y="52"/>
                  <a:pt x="985" y="52"/>
                </a:cubicBezTo>
                <a:cubicBezTo>
                  <a:pt x="954" y="52"/>
                  <a:pt x="954" y="52"/>
                  <a:pt x="954" y="52"/>
                </a:cubicBezTo>
                <a:cubicBezTo>
                  <a:pt x="954" y="52"/>
                  <a:pt x="957" y="65"/>
                  <a:pt x="966" y="65"/>
                </a:cubicBezTo>
                <a:close/>
                <a:moveTo>
                  <a:pt x="893" y="23"/>
                </a:moveTo>
                <a:cubicBezTo>
                  <a:pt x="876" y="24"/>
                  <a:pt x="885" y="35"/>
                  <a:pt x="885" y="35"/>
                </a:cubicBezTo>
                <a:cubicBezTo>
                  <a:pt x="910" y="30"/>
                  <a:pt x="910" y="21"/>
                  <a:pt x="893" y="23"/>
                </a:cubicBezTo>
                <a:close/>
                <a:moveTo>
                  <a:pt x="940" y="48"/>
                </a:moveTo>
                <a:cubicBezTo>
                  <a:pt x="924" y="45"/>
                  <a:pt x="924" y="45"/>
                  <a:pt x="924" y="45"/>
                </a:cubicBezTo>
                <a:cubicBezTo>
                  <a:pt x="930" y="61"/>
                  <a:pt x="930" y="61"/>
                  <a:pt x="930" y="61"/>
                </a:cubicBezTo>
                <a:lnTo>
                  <a:pt x="940" y="48"/>
                </a:lnTo>
                <a:close/>
                <a:moveTo>
                  <a:pt x="972" y="10"/>
                </a:moveTo>
                <a:cubicBezTo>
                  <a:pt x="972" y="27"/>
                  <a:pt x="972" y="27"/>
                  <a:pt x="972" y="27"/>
                </a:cubicBezTo>
                <a:cubicBezTo>
                  <a:pt x="995" y="20"/>
                  <a:pt x="995" y="20"/>
                  <a:pt x="995" y="20"/>
                </a:cubicBezTo>
                <a:lnTo>
                  <a:pt x="972" y="10"/>
                </a:lnTo>
                <a:close/>
                <a:moveTo>
                  <a:pt x="936" y="31"/>
                </a:moveTo>
                <a:cubicBezTo>
                  <a:pt x="936" y="31"/>
                  <a:pt x="931" y="25"/>
                  <a:pt x="924" y="25"/>
                </a:cubicBezTo>
                <a:cubicBezTo>
                  <a:pt x="917" y="25"/>
                  <a:pt x="919" y="38"/>
                  <a:pt x="919" y="38"/>
                </a:cubicBezTo>
                <a:lnTo>
                  <a:pt x="936" y="31"/>
                </a:lnTo>
                <a:close/>
                <a:moveTo>
                  <a:pt x="957" y="31"/>
                </a:moveTo>
                <a:cubicBezTo>
                  <a:pt x="938" y="39"/>
                  <a:pt x="938" y="39"/>
                  <a:pt x="938" y="39"/>
                </a:cubicBezTo>
                <a:cubicBezTo>
                  <a:pt x="957" y="39"/>
                  <a:pt x="957" y="39"/>
                  <a:pt x="957" y="39"/>
                </a:cubicBezTo>
                <a:lnTo>
                  <a:pt x="957" y="31"/>
                </a:lnTo>
                <a:close/>
                <a:moveTo>
                  <a:pt x="979" y="42"/>
                </a:moveTo>
                <a:cubicBezTo>
                  <a:pt x="995" y="47"/>
                  <a:pt x="1009" y="30"/>
                  <a:pt x="990" y="28"/>
                </a:cubicBezTo>
                <a:cubicBezTo>
                  <a:pt x="972" y="27"/>
                  <a:pt x="964" y="38"/>
                  <a:pt x="979" y="42"/>
                </a:cubicBezTo>
                <a:close/>
                <a:moveTo>
                  <a:pt x="966" y="23"/>
                </a:moveTo>
                <a:cubicBezTo>
                  <a:pt x="965" y="7"/>
                  <a:pt x="965" y="7"/>
                  <a:pt x="965" y="7"/>
                </a:cubicBezTo>
                <a:cubicBezTo>
                  <a:pt x="938" y="14"/>
                  <a:pt x="938" y="14"/>
                  <a:pt x="938" y="14"/>
                </a:cubicBezTo>
                <a:cubicBezTo>
                  <a:pt x="944" y="24"/>
                  <a:pt x="944" y="24"/>
                  <a:pt x="944" y="24"/>
                </a:cubicBezTo>
                <a:lnTo>
                  <a:pt x="966" y="23"/>
                </a:lnTo>
                <a:close/>
              </a:path>
            </a:pathLst>
          </a:custGeom>
          <a:solidFill>
            <a:srgbClr val="A2B3BC"/>
          </a:solidFill>
          <a:ln w="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18" name="Gerader Verbinder 17"/>
          <p:cNvCxnSpPr>
            <a:cxnSpLocks/>
          </p:cNvCxnSpPr>
          <p:nvPr/>
        </p:nvCxnSpPr>
        <p:spPr>
          <a:xfrm>
            <a:off x="452438" y="888986"/>
            <a:ext cx="142246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424087" y="1024082"/>
            <a:ext cx="11044013" cy="1399803"/>
          </a:xfrm>
          <a:prstGeom prst="rect">
            <a:avLst/>
          </a:prstGeom>
          <a:noFill/>
          <a:effectLst/>
        </p:spPr>
        <p:txBody>
          <a:bodyPr wrap="square" lIns="0" rtlCol="0">
            <a:noAutofit/>
          </a:bodyPr>
          <a:lstStyle/>
          <a:p>
            <a:pPr lvl="0"/>
            <a:r>
              <a:rPr lang="ru-RU" sz="3600" cap="all" spc="2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Знакомство с брендом и технологиями</a:t>
            </a:r>
            <a:r>
              <a:rPr lang="de-DE" sz="3600" cap="all" spc="2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3600" cap="all" spc="2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cap="all" spc="2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примерах аэропортов в системах </a:t>
            </a:r>
            <a:r>
              <a:rPr lang="en-US" sz="2800" cap="all" spc="20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Schüco</a:t>
            </a:r>
            <a:r>
              <a:rPr lang="en-US" sz="2800" cap="all" spc="2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3600" cap="all" spc="2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600239" y="4228518"/>
            <a:ext cx="1844761" cy="312838"/>
            <a:chOff x="8937539" y="2641456"/>
            <a:chExt cx="1844761" cy="312838"/>
          </a:xfrm>
        </p:grpSpPr>
        <p:sp>
          <p:nvSpPr>
            <p:cNvPr id="66" name="Rechteck 65"/>
            <p:cNvSpPr/>
            <p:nvPr/>
          </p:nvSpPr>
          <p:spPr>
            <a:xfrm>
              <a:off x="9008091" y="2641456"/>
              <a:ext cx="1774209" cy="3128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000" b="1" dirty="0" smtClean="0">
                  <a:solidFill>
                    <a:schemeClr val="tx1"/>
                  </a:solidFill>
                </a:rPr>
                <a:t>Москва</a:t>
              </a:r>
              <a:r>
                <a:rPr lang="ru-RU" sz="1000" dirty="0" smtClean="0">
                  <a:solidFill>
                    <a:schemeClr val="tx1"/>
                  </a:solidFill>
                </a:rPr>
                <a:t>, Шереметьево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45" name="Блок-схема: узел 44"/>
            <p:cNvSpPr/>
            <p:nvPr/>
          </p:nvSpPr>
          <p:spPr>
            <a:xfrm>
              <a:off x="8937539" y="2727323"/>
              <a:ext cx="141104" cy="141104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2670791" y="4384937"/>
            <a:ext cx="1844761" cy="312838"/>
            <a:chOff x="8937539" y="2641456"/>
            <a:chExt cx="1844761" cy="312838"/>
          </a:xfrm>
        </p:grpSpPr>
        <p:sp>
          <p:nvSpPr>
            <p:cNvPr id="47" name="Rechteck 65"/>
            <p:cNvSpPr/>
            <p:nvPr/>
          </p:nvSpPr>
          <p:spPr>
            <a:xfrm>
              <a:off x="9008091" y="2641456"/>
              <a:ext cx="1774209" cy="3128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000" dirty="0" smtClean="0">
                  <a:solidFill>
                    <a:schemeClr val="tx1"/>
                  </a:solidFill>
                </a:rPr>
                <a:t>Москва, Домодедово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48" name="Блок-схема: узел 47"/>
            <p:cNvSpPr/>
            <p:nvPr/>
          </p:nvSpPr>
          <p:spPr>
            <a:xfrm>
              <a:off x="8937539" y="2727323"/>
              <a:ext cx="141104" cy="141104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2741343" y="5324737"/>
            <a:ext cx="1844761" cy="312838"/>
            <a:chOff x="8937539" y="2641456"/>
            <a:chExt cx="1844761" cy="312838"/>
          </a:xfrm>
        </p:grpSpPr>
        <p:sp>
          <p:nvSpPr>
            <p:cNvPr id="50" name="Rechteck 65"/>
            <p:cNvSpPr/>
            <p:nvPr/>
          </p:nvSpPr>
          <p:spPr>
            <a:xfrm>
              <a:off x="9008091" y="2641456"/>
              <a:ext cx="1774209" cy="3128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000" dirty="0" smtClean="0">
                  <a:solidFill>
                    <a:schemeClr val="tx1"/>
                  </a:solidFill>
                </a:rPr>
                <a:t>Ростов-на-Дону, Платов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51" name="Блок-схема: узел 50"/>
            <p:cNvSpPr/>
            <p:nvPr/>
          </p:nvSpPr>
          <p:spPr>
            <a:xfrm>
              <a:off x="8937539" y="2727323"/>
              <a:ext cx="141104" cy="141104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2670791" y="5781937"/>
            <a:ext cx="1844761" cy="312838"/>
            <a:chOff x="8937539" y="2641456"/>
            <a:chExt cx="1844761" cy="312838"/>
          </a:xfrm>
        </p:grpSpPr>
        <p:sp>
          <p:nvSpPr>
            <p:cNvPr id="53" name="Rechteck 65"/>
            <p:cNvSpPr/>
            <p:nvPr/>
          </p:nvSpPr>
          <p:spPr>
            <a:xfrm>
              <a:off x="9008091" y="2641456"/>
              <a:ext cx="1774209" cy="3128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000" dirty="0" smtClean="0">
                  <a:solidFill>
                    <a:schemeClr val="tx1"/>
                  </a:solidFill>
                </a:rPr>
                <a:t>Анапа, аэропорт Анапа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54" name="Блок-схема: узел 53"/>
            <p:cNvSpPr/>
            <p:nvPr/>
          </p:nvSpPr>
          <p:spPr>
            <a:xfrm>
              <a:off x="8937539" y="2727323"/>
              <a:ext cx="141104" cy="141104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2410441" y="3800737"/>
            <a:ext cx="1952009" cy="312838"/>
            <a:chOff x="8937539" y="2641456"/>
            <a:chExt cx="1952009" cy="312838"/>
          </a:xfrm>
        </p:grpSpPr>
        <p:sp>
          <p:nvSpPr>
            <p:cNvPr id="59" name="Rechteck 65"/>
            <p:cNvSpPr/>
            <p:nvPr/>
          </p:nvSpPr>
          <p:spPr>
            <a:xfrm>
              <a:off x="9008091" y="2641456"/>
              <a:ext cx="1881457" cy="3128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000" dirty="0" smtClean="0">
                  <a:solidFill>
                    <a:schemeClr val="tx1"/>
                  </a:solidFill>
                </a:rPr>
                <a:t>Санкт-Петербург, Пулково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60" name="Блок-схема: узел 59"/>
            <p:cNvSpPr/>
            <p:nvPr/>
          </p:nvSpPr>
          <p:spPr>
            <a:xfrm>
              <a:off x="8937539" y="2727323"/>
              <a:ext cx="141104" cy="141104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3749097" y="4072099"/>
            <a:ext cx="1844761" cy="312838"/>
            <a:chOff x="8937539" y="2641456"/>
            <a:chExt cx="1844761" cy="312838"/>
          </a:xfrm>
        </p:grpSpPr>
        <p:sp>
          <p:nvSpPr>
            <p:cNvPr id="62" name="Rechteck 65"/>
            <p:cNvSpPr/>
            <p:nvPr/>
          </p:nvSpPr>
          <p:spPr>
            <a:xfrm>
              <a:off x="9008091" y="2641456"/>
              <a:ext cx="1774209" cy="3128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000" dirty="0" smtClean="0">
                  <a:solidFill>
                    <a:schemeClr val="tx1"/>
                  </a:solidFill>
                </a:rPr>
                <a:t>Казань, аэропорт Казань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63" name="Блок-схема: узел 62"/>
            <p:cNvSpPr/>
            <p:nvPr/>
          </p:nvSpPr>
          <p:spPr>
            <a:xfrm>
              <a:off x="8937539" y="2727323"/>
              <a:ext cx="141104" cy="141104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3412547" y="4541356"/>
            <a:ext cx="2181311" cy="312838"/>
            <a:chOff x="8937539" y="2641456"/>
            <a:chExt cx="2181311" cy="312838"/>
          </a:xfrm>
        </p:grpSpPr>
        <p:sp>
          <p:nvSpPr>
            <p:cNvPr id="65" name="Rechteck 65"/>
            <p:cNvSpPr/>
            <p:nvPr/>
          </p:nvSpPr>
          <p:spPr>
            <a:xfrm>
              <a:off x="9008091" y="2641456"/>
              <a:ext cx="2110759" cy="3128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000" dirty="0" smtClean="0">
                  <a:solidFill>
                    <a:schemeClr val="tx1"/>
                  </a:solidFill>
                </a:rPr>
                <a:t>Самара, аэропорт Самара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67" name="Блок-схема: узел 66"/>
            <p:cNvSpPr/>
            <p:nvPr/>
          </p:nvSpPr>
          <p:spPr>
            <a:xfrm>
              <a:off x="8937539" y="2727323"/>
              <a:ext cx="141104" cy="141104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8" name="Группа 67"/>
          <p:cNvGrpSpPr/>
          <p:nvPr/>
        </p:nvGrpSpPr>
        <p:grpSpPr>
          <a:xfrm>
            <a:off x="4515552" y="3915680"/>
            <a:ext cx="1844761" cy="312838"/>
            <a:chOff x="8937539" y="2641456"/>
            <a:chExt cx="1844761" cy="312838"/>
          </a:xfrm>
        </p:grpSpPr>
        <p:sp>
          <p:nvSpPr>
            <p:cNvPr id="69" name="Rechteck 65"/>
            <p:cNvSpPr/>
            <p:nvPr/>
          </p:nvSpPr>
          <p:spPr>
            <a:xfrm>
              <a:off x="9008091" y="2641456"/>
              <a:ext cx="1774209" cy="3128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000" dirty="0" smtClean="0">
                  <a:solidFill>
                    <a:schemeClr val="tx1"/>
                  </a:solidFill>
                </a:rPr>
                <a:t>Екатеринбург, Кольцово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70" name="Блок-схема: узел 69"/>
            <p:cNvSpPr/>
            <p:nvPr/>
          </p:nvSpPr>
          <p:spPr>
            <a:xfrm>
              <a:off x="8937539" y="2727323"/>
              <a:ext cx="141104" cy="141104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2967820" y="4768327"/>
            <a:ext cx="2309030" cy="312838"/>
            <a:chOff x="8937539" y="2641456"/>
            <a:chExt cx="2309030" cy="312838"/>
          </a:xfrm>
        </p:grpSpPr>
        <p:sp>
          <p:nvSpPr>
            <p:cNvPr id="72" name="Rechteck 65"/>
            <p:cNvSpPr/>
            <p:nvPr/>
          </p:nvSpPr>
          <p:spPr>
            <a:xfrm>
              <a:off x="9008091" y="2641456"/>
              <a:ext cx="2238478" cy="3128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000" dirty="0" smtClean="0">
                  <a:solidFill>
                    <a:schemeClr val="tx1"/>
                  </a:solidFill>
                </a:rPr>
                <a:t>Белгород, аэропорт Белгород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73" name="Блок-схема: узел 72"/>
            <p:cNvSpPr/>
            <p:nvPr/>
          </p:nvSpPr>
          <p:spPr>
            <a:xfrm>
              <a:off x="8937539" y="2727323"/>
              <a:ext cx="141104" cy="141104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8429047" y="4973335"/>
            <a:ext cx="1487495" cy="312838"/>
            <a:chOff x="8937539" y="2641456"/>
            <a:chExt cx="1487495" cy="312838"/>
          </a:xfrm>
        </p:grpSpPr>
        <p:sp>
          <p:nvSpPr>
            <p:cNvPr id="75" name="Rechteck 65"/>
            <p:cNvSpPr/>
            <p:nvPr/>
          </p:nvSpPr>
          <p:spPr>
            <a:xfrm>
              <a:off x="9008091" y="2641456"/>
              <a:ext cx="1416943" cy="3128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000" dirty="0" smtClean="0">
                  <a:solidFill>
                    <a:schemeClr val="tx1"/>
                  </a:solidFill>
                </a:rPr>
                <a:t>Сахалин, </a:t>
              </a:r>
              <a:r>
                <a:rPr lang="ru-RU" sz="1000" dirty="0" err="1" smtClean="0">
                  <a:solidFill>
                    <a:schemeClr val="tx1"/>
                  </a:solidFill>
                </a:rPr>
                <a:t>Кневичи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76" name="Блок-схема: узел 75"/>
            <p:cNvSpPr/>
            <p:nvPr/>
          </p:nvSpPr>
          <p:spPr>
            <a:xfrm>
              <a:off x="8937539" y="2727323"/>
              <a:ext cx="141104" cy="141104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3875152" y="3573766"/>
            <a:ext cx="1401699" cy="312838"/>
            <a:chOff x="8937539" y="2641456"/>
            <a:chExt cx="1401699" cy="312838"/>
          </a:xfrm>
        </p:grpSpPr>
        <p:sp>
          <p:nvSpPr>
            <p:cNvPr id="79" name="Rechteck 65"/>
            <p:cNvSpPr/>
            <p:nvPr/>
          </p:nvSpPr>
          <p:spPr>
            <a:xfrm>
              <a:off x="9008092" y="2641456"/>
              <a:ext cx="1331146" cy="3128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000" dirty="0" smtClean="0">
                  <a:solidFill>
                    <a:schemeClr val="tx1"/>
                  </a:solidFill>
                </a:rPr>
                <a:t>Ханты-Мансийск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80" name="Блок-схема: узел 79"/>
            <p:cNvSpPr/>
            <p:nvPr/>
          </p:nvSpPr>
          <p:spPr>
            <a:xfrm>
              <a:off x="8937539" y="2727323"/>
              <a:ext cx="141104" cy="141104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9387897" y="3681313"/>
            <a:ext cx="1487495" cy="312838"/>
            <a:chOff x="8937539" y="2641456"/>
            <a:chExt cx="1487495" cy="312838"/>
          </a:xfrm>
        </p:grpSpPr>
        <p:sp>
          <p:nvSpPr>
            <p:cNvPr id="82" name="Rechteck 65"/>
            <p:cNvSpPr/>
            <p:nvPr/>
          </p:nvSpPr>
          <p:spPr>
            <a:xfrm>
              <a:off x="9008091" y="2641456"/>
              <a:ext cx="1416943" cy="3128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000" dirty="0" smtClean="0">
                  <a:solidFill>
                    <a:schemeClr val="tx1"/>
                  </a:solidFill>
                </a:rPr>
                <a:t>Анадырь, Чукотка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83" name="Блок-схема: узел 82"/>
            <p:cNvSpPr/>
            <p:nvPr/>
          </p:nvSpPr>
          <p:spPr>
            <a:xfrm>
              <a:off x="8937539" y="2727323"/>
              <a:ext cx="141104" cy="141104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4" name="Группа 83"/>
          <p:cNvGrpSpPr/>
          <p:nvPr/>
        </p:nvGrpSpPr>
        <p:grpSpPr>
          <a:xfrm>
            <a:off x="3038372" y="5118624"/>
            <a:ext cx="1618285" cy="312838"/>
            <a:chOff x="8937539" y="2641456"/>
            <a:chExt cx="1618285" cy="312838"/>
          </a:xfrm>
        </p:grpSpPr>
        <p:sp>
          <p:nvSpPr>
            <p:cNvPr id="85" name="Rechteck 65"/>
            <p:cNvSpPr/>
            <p:nvPr/>
          </p:nvSpPr>
          <p:spPr>
            <a:xfrm>
              <a:off x="9008092" y="2641456"/>
              <a:ext cx="1547732" cy="3128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000" dirty="0" smtClean="0">
                  <a:solidFill>
                    <a:schemeClr val="tx1"/>
                  </a:solidFill>
                </a:rPr>
                <a:t>Астрахань, аэропорт</a:t>
              </a:r>
              <a:endParaRPr lang="de-DE" sz="1000" dirty="0">
                <a:solidFill>
                  <a:schemeClr val="tx1"/>
                </a:solidFill>
              </a:endParaRPr>
            </a:p>
          </p:txBody>
        </p:sp>
        <p:sp>
          <p:nvSpPr>
            <p:cNvPr id="86" name="Блок-схема: узел 85"/>
            <p:cNvSpPr/>
            <p:nvPr/>
          </p:nvSpPr>
          <p:spPr>
            <a:xfrm>
              <a:off x="8937539" y="2727323"/>
              <a:ext cx="141104" cy="141104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1374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7"/>
            <a:ext cx="12191999" cy="6907428"/>
          </a:xfrm>
          <a:prstGeom prst="rect">
            <a:avLst/>
          </a:prstGeom>
          <a:effectLst>
            <a:glow rad="127000">
              <a:schemeClr val="accent1">
                <a:alpha val="10000"/>
              </a:schemeClr>
            </a:glow>
            <a:reflection stA="18000" endPos="65000" dist="50800" dir="5400000" sy="-100000" algn="bl" rotWithShape="0"/>
          </a:effectLst>
        </p:spPr>
      </p:pic>
      <p:sp>
        <p:nvSpPr>
          <p:cNvPr id="9" name="Rechteck 9"/>
          <p:cNvSpPr/>
          <p:nvPr/>
        </p:nvSpPr>
        <p:spPr>
          <a:xfrm>
            <a:off x="5039262" y="584201"/>
            <a:ext cx="6581237" cy="576103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300"/>
              </a:spcAft>
            </a:pPr>
            <a:endParaRPr lang="de-DE" sz="1100" b="1" dirty="0">
              <a:solidFill>
                <a:schemeClr val="tx2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-18661" y="584201"/>
            <a:ext cx="5057385" cy="5761038"/>
            <a:chOff x="-18661" y="584201"/>
            <a:chExt cx="5057385" cy="5761038"/>
          </a:xfrm>
        </p:grpSpPr>
        <p:sp>
          <p:nvSpPr>
            <p:cNvPr id="11" name="Rechteck 20"/>
            <p:cNvSpPr/>
            <p:nvPr/>
          </p:nvSpPr>
          <p:spPr>
            <a:xfrm>
              <a:off x="-18661" y="584201"/>
              <a:ext cx="5057385" cy="5761038"/>
            </a:xfrm>
            <a:prstGeom prst="rect">
              <a:avLst/>
            </a:prstGeom>
            <a:solidFill>
              <a:srgbClr val="78B92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24089" y="2124235"/>
              <a:ext cx="3765710" cy="547248"/>
            </a:xfrm>
            <a:prstGeom prst="rect">
              <a:avLst/>
            </a:prstGeom>
            <a:noFill/>
            <a:effectLst/>
          </p:spPr>
          <p:txBody>
            <a:bodyPr wrap="square" lIns="0" rtlCol="0">
              <a:noAutofit/>
            </a:bodyPr>
            <a:lstStyle/>
            <a:p>
              <a:pPr lvl="0"/>
              <a:r>
                <a:rPr lang="ru-RU" sz="3600" cap="all" spc="2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Свяжитесь с нами</a:t>
              </a:r>
              <a:endParaRPr lang="de-DE" sz="2800" cap="all" spc="2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Gerader Verbinder 12"/>
            <p:cNvCxnSpPr>
              <a:cxnSpLocks/>
            </p:cNvCxnSpPr>
            <p:nvPr/>
          </p:nvCxnSpPr>
          <p:spPr>
            <a:xfrm>
              <a:off x="452438" y="1989138"/>
              <a:ext cx="142246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 16"/>
          <p:cNvSpPr/>
          <p:nvPr/>
        </p:nvSpPr>
        <p:spPr>
          <a:xfrm>
            <a:off x="5330873" y="2461933"/>
            <a:ext cx="366072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sz="1200" dirty="0">
              <a:solidFill>
                <a:schemeClr val="tx2"/>
              </a:solidFill>
            </a:endParaRPr>
          </a:p>
          <a:p>
            <a:r>
              <a:rPr lang="ru-RU" altLang="ru-RU" sz="1200" dirty="0" smtClean="0">
                <a:solidFill>
                  <a:schemeClr val="tx2"/>
                </a:solidFill>
              </a:rPr>
              <a:t>141400, Россия, МО, г. Химки</a:t>
            </a:r>
            <a:endParaRPr lang="ru-RU" altLang="ru-RU" sz="1200" dirty="0">
              <a:solidFill>
                <a:schemeClr val="tx2"/>
              </a:solidFill>
            </a:endParaRPr>
          </a:p>
          <a:p>
            <a:r>
              <a:rPr lang="ru-RU" altLang="ru-RU" sz="1200" dirty="0" smtClean="0">
                <a:solidFill>
                  <a:schemeClr val="tx2"/>
                </a:solidFill>
              </a:rPr>
              <a:t>ул</a:t>
            </a:r>
            <a:r>
              <a:rPr lang="ru-RU" altLang="ru-RU" sz="1200" dirty="0">
                <a:solidFill>
                  <a:schemeClr val="tx2"/>
                </a:solidFill>
              </a:rPr>
              <a:t>. Ленинградская, вл. 39, стр</a:t>
            </a:r>
            <a:r>
              <a:rPr lang="ru-RU" altLang="ru-RU" sz="1200" dirty="0" smtClean="0">
                <a:solidFill>
                  <a:schemeClr val="tx2"/>
                </a:solidFill>
              </a:rPr>
              <a:t>. 5</a:t>
            </a:r>
            <a:endParaRPr lang="ru-RU" altLang="ru-RU" sz="1200" dirty="0">
              <a:solidFill>
                <a:schemeClr val="tx2"/>
              </a:solidFill>
            </a:endParaRPr>
          </a:p>
          <a:p>
            <a:r>
              <a:rPr lang="ru-RU" altLang="ru-RU" sz="1200" dirty="0">
                <a:solidFill>
                  <a:schemeClr val="tx2"/>
                </a:solidFill>
              </a:rPr>
              <a:t>«Химки Бизнес Парк</a:t>
            </a:r>
            <a:r>
              <a:rPr lang="ru-RU" altLang="ru-RU" sz="1200" dirty="0" smtClean="0">
                <a:solidFill>
                  <a:schemeClr val="tx2"/>
                </a:solidFill>
              </a:rPr>
              <a:t>»</a:t>
            </a:r>
            <a:endParaRPr lang="en-US" altLang="ru-RU" sz="1200" dirty="0">
              <a:solidFill>
                <a:schemeClr val="tx2"/>
              </a:solidFill>
            </a:endParaRPr>
          </a:p>
          <a:p>
            <a:r>
              <a:rPr lang="ru-RU" altLang="ru-RU" sz="1200" dirty="0" smtClean="0">
                <a:solidFill>
                  <a:schemeClr val="tx2"/>
                </a:solidFill>
              </a:rPr>
              <a:t>Моб. + 7 903 130 89 25</a:t>
            </a:r>
            <a:endParaRPr lang="ru-RU" altLang="ru-RU" sz="1200" dirty="0">
              <a:solidFill>
                <a:schemeClr val="tx2"/>
              </a:solidFill>
            </a:endParaRPr>
          </a:p>
          <a:p>
            <a:r>
              <a:rPr lang="ru-RU" altLang="ru-RU" sz="1200" dirty="0" smtClean="0">
                <a:solidFill>
                  <a:schemeClr val="tx2"/>
                </a:solidFill>
              </a:rPr>
              <a:t>Телефон  </a:t>
            </a:r>
            <a:r>
              <a:rPr lang="ru-RU" altLang="ru-RU" sz="1200" dirty="0">
                <a:solidFill>
                  <a:schemeClr val="tx2"/>
                </a:solidFill>
              </a:rPr>
              <a:t>+7</a:t>
            </a:r>
            <a:r>
              <a:rPr lang="en-US" altLang="ru-RU" sz="1200" dirty="0">
                <a:solidFill>
                  <a:schemeClr val="tx2"/>
                </a:solidFill>
              </a:rPr>
              <a:t> </a:t>
            </a:r>
            <a:r>
              <a:rPr lang="ru-RU" altLang="ru-RU" sz="1200" dirty="0">
                <a:solidFill>
                  <a:schemeClr val="tx2"/>
                </a:solidFill>
              </a:rPr>
              <a:t>495</a:t>
            </a:r>
            <a:r>
              <a:rPr lang="en-US" altLang="ru-RU" sz="1200" dirty="0">
                <a:solidFill>
                  <a:schemeClr val="tx2"/>
                </a:solidFill>
              </a:rPr>
              <a:t> </a:t>
            </a:r>
            <a:r>
              <a:rPr lang="ru-RU" altLang="ru-RU" sz="1200" dirty="0">
                <a:solidFill>
                  <a:schemeClr val="tx2"/>
                </a:solidFill>
              </a:rPr>
              <a:t> </a:t>
            </a:r>
            <a:r>
              <a:rPr lang="ru-RU" altLang="ru-RU" sz="1200" dirty="0" smtClean="0">
                <a:solidFill>
                  <a:schemeClr val="tx2"/>
                </a:solidFill>
              </a:rPr>
              <a:t>937-52-37</a:t>
            </a:r>
            <a:endParaRPr lang="ru-RU" altLang="ru-RU" sz="1200" dirty="0">
              <a:solidFill>
                <a:schemeClr val="tx2"/>
              </a:solidFill>
            </a:endParaRPr>
          </a:p>
          <a:p>
            <a:endParaRPr lang="ru-RU" altLang="ru-RU" sz="1200" dirty="0">
              <a:solidFill>
                <a:schemeClr val="tx2"/>
              </a:solidFill>
            </a:endParaRPr>
          </a:p>
          <a:p>
            <a:r>
              <a:rPr lang="en-US" altLang="ru-RU" sz="1200" u="sng" dirty="0" smtClean="0">
                <a:solidFill>
                  <a:schemeClr val="tx2"/>
                </a:solidFill>
                <a:hlinkClick r:id="rId5"/>
              </a:rPr>
              <a:t>etroc</a:t>
            </a:r>
            <a:r>
              <a:rPr lang="en-US" altLang="ru-RU" sz="1200" u="sng" dirty="0" smtClean="0">
                <a:solidFill>
                  <a:schemeClr val="tx2"/>
                </a:solidFill>
                <a:hlinkClick r:id="rId5"/>
              </a:rPr>
              <a:t>@schueco.ru</a:t>
            </a:r>
            <a:endParaRPr lang="en-US" altLang="ru-RU" sz="1200" u="sng" dirty="0" smtClean="0">
              <a:solidFill>
                <a:schemeClr val="tx2"/>
              </a:solidFill>
            </a:endParaRPr>
          </a:p>
          <a:p>
            <a:r>
              <a:rPr lang="en-US" altLang="ru-RU" sz="1200" u="sng" dirty="0" smtClean="0">
                <a:solidFill>
                  <a:schemeClr val="tx2"/>
                </a:solidFill>
                <a:hlinkClick r:id="rId6"/>
              </a:rPr>
              <a:t>www.schueco.ru</a:t>
            </a:r>
            <a:endParaRPr lang="en-US" altLang="ru-RU" sz="1200" u="sng" dirty="0" smtClean="0">
              <a:solidFill>
                <a:schemeClr val="tx2"/>
              </a:solidFill>
            </a:endParaRPr>
          </a:p>
          <a:p>
            <a:r>
              <a:rPr lang="en-US" altLang="ru-RU" sz="1200" u="sng" dirty="0" smtClean="0">
                <a:solidFill>
                  <a:schemeClr val="tx2"/>
                </a:solidFill>
                <a:hlinkClick r:id="rId7"/>
              </a:rPr>
              <a:t>www.facebook.com/schueco.russia</a:t>
            </a:r>
            <a:endParaRPr lang="en-US" altLang="ru-RU" sz="1200" u="sng" dirty="0" smtClean="0">
              <a:solidFill>
                <a:schemeClr val="tx2"/>
              </a:solidFill>
            </a:endParaRPr>
          </a:p>
          <a:p>
            <a:endParaRPr lang="en-US" altLang="ru-RU" sz="1200" u="sng" dirty="0">
              <a:solidFill>
                <a:schemeClr val="tx2"/>
              </a:solidFill>
            </a:endParaRPr>
          </a:p>
        </p:txBody>
      </p:sp>
      <p:sp>
        <p:nvSpPr>
          <p:cNvPr id="18" name="Textfeld 11"/>
          <p:cNvSpPr txBox="1"/>
          <p:nvPr/>
        </p:nvSpPr>
        <p:spPr>
          <a:xfrm>
            <a:off x="5397548" y="2124235"/>
            <a:ext cx="6222952" cy="547248"/>
          </a:xfrm>
          <a:prstGeom prst="rect">
            <a:avLst/>
          </a:prstGeom>
          <a:noFill/>
          <a:effectLst/>
        </p:spPr>
        <p:txBody>
          <a:bodyPr wrap="square" lIns="0" rtlCol="0">
            <a:noAutofit/>
          </a:bodyPr>
          <a:lstStyle/>
          <a:p>
            <a:pPr lvl="0"/>
            <a:r>
              <a:rPr lang="ru-RU" sz="2000" cap="all" spc="2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2000" cap="all" spc="2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ШУКО</a:t>
            </a:r>
            <a:r>
              <a:rPr lang="ru-RU" sz="2000" cap="all" spc="2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cap="all" spc="2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Интернационал Москва»</a:t>
            </a:r>
            <a:endParaRPr lang="ru-RU" sz="2000" cap="all" spc="2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83619" y="5335135"/>
            <a:ext cx="1590037" cy="746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/>
              <a:t>Екатерина </a:t>
            </a:r>
            <a:r>
              <a:rPr lang="ru-RU" sz="1050" dirty="0" err="1" smtClean="0"/>
              <a:t>Троц</a:t>
            </a:r>
            <a:endParaRPr lang="ru-RU" sz="1050" dirty="0" smtClean="0"/>
          </a:p>
          <a:p>
            <a:endParaRPr lang="ru-RU" sz="600" dirty="0"/>
          </a:p>
          <a:p>
            <a:r>
              <a:rPr lang="ru-RU" sz="800" dirty="0" smtClean="0"/>
              <a:t>Старший архитектурно-строительный </a:t>
            </a:r>
            <a:r>
              <a:rPr lang="ru-RU" sz="800" dirty="0"/>
              <a:t>специалист </a:t>
            </a:r>
            <a:r>
              <a:rPr lang="en-US" sz="800" dirty="0" err="1" smtClean="0"/>
              <a:t>Sch</a:t>
            </a:r>
            <a:r>
              <a:rPr lang="en-US" sz="800" dirty="0" err="1" smtClean="0">
                <a:latin typeface="Arial"/>
                <a:cs typeface="Arial"/>
              </a:rPr>
              <a:t>üco</a:t>
            </a:r>
            <a:r>
              <a:rPr lang="ru-RU" sz="800" dirty="0" smtClean="0">
                <a:latin typeface="Arial"/>
                <a:cs typeface="Arial"/>
              </a:rPr>
              <a:t> (</a:t>
            </a:r>
            <a:r>
              <a:rPr lang="en-US" sz="800" dirty="0" err="1" smtClean="0">
                <a:latin typeface="Arial"/>
                <a:cs typeface="Arial"/>
              </a:rPr>
              <a:t>ALU</a:t>
            </a:r>
            <a:r>
              <a:rPr lang="en-US" sz="800" dirty="0" smtClean="0">
                <a:latin typeface="Arial"/>
                <a:cs typeface="Arial"/>
              </a:rPr>
              <a:t>)</a:t>
            </a:r>
            <a:endParaRPr lang="ru-RU" sz="8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" r="7474" b="26798"/>
          <a:stretch/>
        </p:blipFill>
        <p:spPr bwMode="auto">
          <a:xfrm>
            <a:off x="9863916" y="3901591"/>
            <a:ext cx="1294402" cy="1333141"/>
          </a:xfrm>
          <a:prstGeom prst="ellipse">
            <a:avLst/>
          </a:prstGeom>
          <a:ln w="190500" cap="rnd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42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"/>
            <a:ext cx="12191999" cy="6907428"/>
          </a:xfrm>
          <a:prstGeom prst="rect">
            <a:avLst/>
          </a:prstGeom>
        </p:spPr>
      </p:pic>
      <p:sp>
        <p:nvSpPr>
          <p:cNvPr id="26" name="Ellipse 25"/>
          <p:cNvSpPr/>
          <p:nvPr/>
        </p:nvSpPr>
        <p:spPr>
          <a:xfrm>
            <a:off x="1638231" y="5245100"/>
            <a:ext cx="8520570" cy="2333624"/>
          </a:xfrm>
          <a:prstGeom prst="ellipse">
            <a:avLst/>
          </a:prstGeom>
          <a:gradFill flip="none" rotWithShape="1">
            <a:gsLst>
              <a:gs pos="26000">
                <a:schemeClr val="bg1">
                  <a:alpha val="81000"/>
                </a:schemeClr>
              </a:gs>
              <a:gs pos="83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424088" y="1018514"/>
            <a:ext cx="8338911" cy="547248"/>
          </a:xfrm>
          <a:prstGeom prst="rect">
            <a:avLst/>
          </a:prstGeom>
          <a:noFill/>
          <a:effectLst>
            <a:outerShdw blurRad="63500" algn="ctr" rotWithShape="0">
              <a:schemeClr val="bg1">
                <a:alpha val="40000"/>
              </a:schemeClr>
            </a:outerShdw>
          </a:effectLst>
        </p:spPr>
        <p:txBody>
          <a:bodyPr wrap="square" lIns="0" rtlCol="0">
            <a:noAutofit/>
          </a:bodyPr>
          <a:lstStyle/>
          <a:p>
            <a:pPr lvl="0"/>
            <a:r>
              <a:rPr lang="ru-RU" sz="4300" cap="all" spc="3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</a:t>
            </a:r>
            <a:endParaRPr lang="de-DE" sz="4300" cap="all" spc="3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Gerader Verbinder 17"/>
          <p:cNvCxnSpPr>
            <a:cxnSpLocks/>
          </p:cNvCxnSpPr>
          <p:nvPr/>
        </p:nvCxnSpPr>
        <p:spPr>
          <a:xfrm>
            <a:off x="452438" y="883417"/>
            <a:ext cx="142246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1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6680" y="393229"/>
            <a:ext cx="10858648" cy="604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9" t="1821" r="773" b="8071"/>
          <a:stretch/>
        </p:blipFill>
        <p:spPr bwMode="auto">
          <a:xfrm>
            <a:off x="7553915" y="620713"/>
            <a:ext cx="4638085" cy="572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hteck 37"/>
          <p:cNvSpPr/>
          <p:nvPr/>
        </p:nvSpPr>
        <p:spPr>
          <a:xfrm>
            <a:off x="-9331" y="5111750"/>
            <a:ext cx="3971731" cy="11260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rIns="36000" rtlCol="0" anchor="ctr">
            <a:noAutofit/>
          </a:bodyPr>
          <a:lstStyle/>
          <a:p>
            <a:pPr lvl="0">
              <a:spcAft>
                <a:spcPts val="300"/>
              </a:spcAft>
            </a:pPr>
            <a:r>
              <a:rPr lang="ru-RU" sz="1200" b="1" dirty="0">
                <a:solidFill>
                  <a:schemeClr val="tx2"/>
                </a:solidFill>
              </a:rPr>
              <a:t>Аэропорт «Шереметьево», терминал D</a:t>
            </a:r>
            <a:br>
              <a:rPr lang="ru-RU" sz="1200" b="1" dirty="0">
                <a:solidFill>
                  <a:schemeClr val="tx2"/>
                </a:solidFill>
              </a:rPr>
            </a:br>
            <a:r>
              <a:rPr lang="ru-RU" sz="1200" b="1" dirty="0" smtClean="0">
                <a:solidFill>
                  <a:schemeClr val="tx2"/>
                </a:solidFill>
              </a:rPr>
              <a:t>Москва</a:t>
            </a: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Реализация: 2008</a:t>
            </a: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Архитектурное бюро: «Дмитрий Пшеничников и партнёры», «</a:t>
            </a:r>
            <a:r>
              <a:rPr lang="en-US" sz="900" dirty="0" err="1">
                <a:solidFill>
                  <a:schemeClr val="tx2"/>
                </a:solidFill>
              </a:rPr>
              <a:t>ADPi</a:t>
            </a:r>
            <a:r>
              <a:rPr lang="en-US" sz="900" dirty="0">
                <a:solidFill>
                  <a:schemeClr val="tx2"/>
                </a:solidFill>
              </a:rPr>
              <a:t> Architects Engineers Planner», </a:t>
            </a:r>
            <a:r>
              <a:rPr lang="ru-RU" sz="900" dirty="0">
                <a:solidFill>
                  <a:schemeClr val="tx2"/>
                </a:solidFill>
              </a:rPr>
              <a:t>Доминик </a:t>
            </a:r>
            <a:r>
              <a:rPr lang="ru-RU" sz="900" dirty="0" err="1">
                <a:solidFill>
                  <a:schemeClr val="tx2"/>
                </a:solidFill>
              </a:rPr>
              <a:t>Шаван</a:t>
            </a:r>
            <a:r>
              <a:rPr lang="ru-RU" sz="900" dirty="0">
                <a:solidFill>
                  <a:schemeClr val="tx2"/>
                </a:solidFill>
              </a:rPr>
              <a:t>, </a:t>
            </a:r>
            <a:r>
              <a:rPr lang="ru-RU" sz="900" dirty="0" err="1">
                <a:solidFill>
                  <a:schemeClr val="tx2"/>
                </a:solidFill>
              </a:rPr>
              <a:t>Аэропроект</a:t>
            </a:r>
            <a:endParaRPr lang="ru-RU" sz="900" dirty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Системы: </a:t>
            </a:r>
            <a:r>
              <a:rPr lang="en-US" sz="900" dirty="0" err="1">
                <a:solidFill>
                  <a:schemeClr val="tx2"/>
                </a:solidFill>
              </a:rPr>
              <a:t>Schüco</a:t>
            </a:r>
            <a:r>
              <a:rPr lang="en-US" sz="900" dirty="0">
                <a:solidFill>
                  <a:schemeClr val="tx2"/>
                </a:solidFill>
              </a:rPr>
              <a:t> FW 50+ </a:t>
            </a:r>
            <a:r>
              <a:rPr lang="ru-RU" sz="900" dirty="0" err="1">
                <a:solidFill>
                  <a:schemeClr val="tx2"/>
                </a:solidFill>
              </a:rPr>
              <a:t>спец.решение</a:t>
            </a: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Bild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" name="Gerader Verbinder 51"/>
          <p:cNvCxnSpPr>
            <a:cxnSpLocks/>
          </p:cNvCxnSpPr>
          <p:nvPr/>
        </p:nvCxnSpPr>
        <p:spPr>
          <a:xfrm flipV="1">
            <a:off x="7553915" y="-431800"/>
            <a:ext cx="0" cy="72898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300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7019E-6 3.7037E-7 L 0.15517 0.003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58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4694" y="620713"/>
            <a:ext cx="12971398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3" r="19111" b="-1"/>
          <a:stretch/>
        </p:blipFill>
        <p:spPr bwMode="auto">
          <a:xfrm>
            <a:off x="-18661" y="620713"/>
            <a:ext cx="3085636" cy="572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echteck 37"/>
          <p:cNvSpPr/>
          <p:nvPr/>
        </p:nvSpPr>
        <p:spPr>
          <a:xfrm>
            <a:off x="-9331" y="5111750"/>
            <a:ext cx="3971731" cy="11260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rIns="36000" rtlCol="0" anchor="ctr">
            <a:noAutofit/>
          </a:bodyPr>
          <a:lstStyle/>
          <a:p>
            <a:pPr lvl="0">
              <a:spcAft>
                <a:spcPts val="300"/>
              </a:spcAft>
            </a:pPr>
            <a:r>
              <a:rPr lang="ru-RU" sz="1200" b="1" dirty="0">
                <a:solidFill>
                  <a:schemeClr val="tx2"/>
                </a:solidFill>
              </a:rPr>
              <a:t>Аэропорт «Домодедово», терминал 2</a:t>
            </a:r>
            <a:br>
              <a:rPr lang="ru-RU" sz="1200" b="1" dirty="0">
                <a:solidFill>
                  <a:schemeClr val="tx2"/>
                </a:solidFill>
              </a:rPr>
            </a:br>
            <a:r>
              <a:rPr lang="ru-RU" sz="1200" b="1" dirty="0" smtClean="0">
                <a:solidFill>
                  <a:schemeClr val="tx2"/>
                </a:solidFill>
              </a:rPr>
              <a:t>Москва</a:t>
            </a:r>
            <a:endParaRPr lang="en-US" sz="1200" b="1" dirty="0" smtClean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Реализация: </a:t>
            </a:r>
            <a:r>
              <a:rPr lang="ru-RU" sz="900" dirty="0" smtClean="0">
                <a:solidFill>
                  <a:schemeClr val="tx2"/>
                </a:solidFill>
              </a:rPr>
              <a:t>2009</a:t>
            </a:r>
            <a:r>
              <a:rPr lang="en-US" sz="900" dirty="0" smtClean="0">
                <a:solidFill>
                  <a:schemeClr val="tx2"/>
                </a:solidFill>
              </a:rPr>
              <a:t>/2018</a:t>
            </a:r>
            <a:endParaRPr lang="ru-RU" sz="900" dirty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Архитектурное бюро: </a:t>
            </a:r>
            <a:r>
              <a:rPr lang="ru-RU" sz="900" dirty="0" err="1">
                <a:solidFill>
                  <a:schemeClr val="tx2"/>
                </a:solidFill>
              </a:rPr>
              <a:t>VEK</a:t>
            </a:r>
            <a:r>
              <a:rPr lang="ru-RU" sz="900" dirty="0">
                <a:solidFill>
                  <a:schemeClr val="tx2"/>
                </a:solidFill>
              </a:rPr>
              <a:t> проект</a:t>
            </a: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Системы: </a:t>
            </a:r>
            <a:r>
              <a:rPr lang="ru-RU" sz="900" dirty="0" err="1">
                <a:solidFill>
                  <a:schemeClr val="tx2"/>
                </a:solidFill>
              </a:rPr>
              <a:t>Schüco</a:t>
            </a:r>
            <a:r>
              <a:rPr lang="ru-RU" sz="900" dirty="0">
                <a:solidFill>
                  <a:schemeClr val="tx2"/>
                </a:solidFill>
              </a:rPr>
              <a:t> </a:t>
            </a:r>
            <a:r>
              <a:rPr lang="ru-RU" sz="900" dirty="0" err="1">
                <a:solidFill>
                  <a:schemeClr val="tx2"/>
                </a:solidFill>
              </a:rPr>
              <a:t>FW</a:t>
            </a:r>
            <a:r>
              <a:rPr lang="ru-RU" sz="900" dirty="0">
                <a:solidFill>
                  <a:schemeClr val="tx2"/>
                </a:solidFill>
              </a:rPr>
              <a:t> 50+ </a:t>
            </a:r>
            <a:r>
              <a:rPr lang="ru-RU" sz="900" dirty="0" err="1">
                <a:solidFill>
                  <a:schemeClr val="tx2"/>
                </a:solidFill>
              </a:rPr>
              <a:t>спец.решение</a:t>
            </a: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Bild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r Verbinder 51"/>
          <p:cNvCxnSpPr>
            <a:cxnSpLocks/>
          </p:cNvCxnSpPr>
          <p:nvPr/>
        </p:nvCxnSpPr>
        <p:spPr>
          <a:xfrm flipV="1">
            <a:off x="3066975" y="-431800"/>
            <a:ext cx="0" cy="72898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ÐÐ°ÑÑÐ¸Ð½ÐºÐ¸ Ð¿Ð¾ Ð·Ð°Ð¿ÑÐ¾ÑÑ Ð´Ð¾Ð¼Ð¾Ð´ÐµÐ´Ð¾Ð²Ð¾ Ð°ÑÑÐ¾Ð¿Ð¾ÑÑ ÑÐ¾ÑÐ¾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23"/>
          <a:stretch/>
        </p:blipFill>
        <p:spPr bwMode="auto">
          <a:xfrm>
            <a:off x="7553915" y="620712"/>
            <a:ext cx="4638086" cy="57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Gerader Verbinder 51"/>
          <p:cNvCxnSpPr>
            <a:cxnSpLocks/>
          </p:cNvCxnSpPr>
          <p:nvPr/>
        </p:nvCxnSpPr>
        <p:spPr>
          <a:xfrm flipV="1">
            <a:off x="7553915" y="-431800"/>
            <a:ext cx="0" cy="72898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49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6084E-6 -3.7037E-7 L 0.19435 0.0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yutvalina\Documents\MARKETING\Архитектурные календари\2015\СЕВЕРО-ЗАПАД\Аэропорт Пулково\preview_alt_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/>
          <a:stretch/>
        </p:blipFill>
        <p:spPr bwMode="auto">
          <a:xfrm>
            <a:off x="-595407" y="552213"/>
            <a:ext cx="10154093" cy="582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Users\ayutvalina\Documents\MARKETING\Архитектурные календари\2015\СЕВЕРО-ЗАПАД\Аэропорт Пулково\preview_alt_aviator-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1" r="28661"/>
          <a:stretch/>
        </p:blipFill>
        <p:spPr bwMode="auto">
          <a:xfrm>
            <a:off x="7553915" y="620713"/>
            <a:ext cx="4638085" cy="575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hteck 37"/>
          <p:cNvSpPr/>
          <p:nvPr/>
        </p:nvSpPr>
        <p:spPr>
          <a:xfrm>
            <a:off x="-9331" y="5111750"/>
            <a:ext cx="3971731" cy="11260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rIns="36000" rtlCol="0" anchor="ctr">
            <a:noAutofit/>
          </a:bodyPr>
          <a:lstStyle/>
          <a:p>
            <a:pPr lvl="0">
              <a:spcAft>
                <a:spcPts val="300"/>
              </a:spcAft>
            </a:pPr>
            <a:r>
              <a:rPr lang="ru-RU" sz="1200" b="1" dirty="0">
                <a:solidFill>
                  <a:schemeClr val="tx2"/>
                </a:solidFill>
              </a:rPr>
              <a:t>Аэропорт «Пулково»</a:t>
            </a:r>
            <a:br>
              <a:rPr lang="ru-RU" sz="1200" b="1" dirty="0">
                <a:solidFill>
                  <a:schemeClr val="tx2"/>
                </a:solidFill>
              </a:rPr>
            </a:br>
            <a:r>
              <a:rPr lang="ru-RU" sz="1200" b="1" dirty="0" smtClean="0">
                <a:solidFill>
                  <a:schemeClr val="tx2"/>
                </a:solidFill>
              </a:rPr>
              <a:t>Санкт-Петербург</a:t>
            </a:r>
            <a:endParaRPr lang="en-US" sz="1200" b="1" dirty="0" smtClean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Реализация: 2014</a:t>
            </a: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Архитектурное бюро: «</a:t>
            </a:r>
            <a:r>
              <a:rPr lang="ru-RU" sz="900" dirty="0" err="1">
                <a:solidFill>
                  <a:schemeClr val="tx2"/>
                </a:solidFill>
              </a:rPr>
              <a:t>Grimshaw</a:t>
            </a:r>
            <a:r>
              <a:rPr lang="ru-RU" sz="900" dirty="0">
                <a:solidFill>
                  <a:schemeClr val="tx2"/>
                </a:solidFill>
              </a:rPr>
              <a:t>»</a:t>
            </a: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Системы: </a:t>
            </a:r>
            <a:r>
              <a:rPr lang="ru-RU" sz="900" dirty="0" err="1">
                <a:solidFill>
                  <a:schemeClr val="tx2"/>
                </a:solidFill>
              </a:rPr>
              <a:t>Schüco</a:t>
            </a:r>
            <a:r>
              <a:rPr lang="ru-RU" sz="900" dirty="0">
                <a:solidFill>
                  <a:schemeClr val="tx2"/>
                </a:solidFill>
              </a:rPr>
              <a:t> </a:t>
            </a:r>
            <a:r>
              <a:rPr lang="ru-RU" sz="900" dirty="0" err="1">
                <a:solidFill>
                  <a:schemeClr val="tx2"/>
                </a:solidFill>
              </a:rPr>
              <a:t>FW</a:t>
            </a:r>
            <a:r>
              <a:rPr lang="ru-RU" sz="900" dirty="0">
                <a:solidFill>
                  <a:schemeClr val="tx2"/>
                </a:solidFill>
              </a:rPr>
              <a:t> 50+ </a:t>
            </a:r>
            <a:r>
              <a:rPr lang="ru-RU" sz="900" dirty="0" err="1">
                <a:solidFill>
                  <a:schemeClr val="tx2"/>
                </a:solidFill>
              </a:rPr>
              <a:t>спец.решение</a:t>
            </a: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Bild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2" name="Gerader Verbinder 51"/>
          <p:cNvCxnSpPr>
            <a:cxnSpLocks/>
          </p:cNvCxnSpPr>
          <p:nvPr/>
        </p:nvCxnSpPr>
        <p:spPr>
          <a:xfrm flipV="1">
            <a:off x="7553915" y="-431800"/>
            <a:ext cx="0" cy="72898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86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2645E-6 -2.59259E-6 L -0.15256 -0.004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etroc\Desktop\Презентации\ТРОЦ\ГОТОВЛЮ\Троц_Аэропорты\Казань\9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236" y="549095"/>
            <a:ext cx="10770781" cy="581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troc\Desktop\Презентации\ТРОЦ\ГОТОВЛЮ\Троц_Аэропорты\Казань\90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6818" y="-803348"/>
            <a:ext cx="9560733" cy="717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hteck 37"/>
          <p:cNvSpPr/>
          <p:nvPr/>
        </p:nvSpPr>
        <p:spPr>
          <a:xfrm>
            <a:off x="-9331" y="5111750"/>
            <a:ext cx="3971731" cy="11260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rIns="36000" rtlCol="0" anchor="ctr">
            <a:noAutofit/>
          </a:bodyPr>
          <a:lstStyle/>
          <a:p>
            <a:pPr lvl="0">
              <a:spcAft>
                <a:spcPts val="300"/>
              </a:spcAft>
            </a:pPr>
            <a:r>
              <a:rPr lang="ru-RU" sz="1200" b="1" dirty="0">
                <a:solidFill>
                  <a:schemeClr val="tx2"/>
                </a:solidFill>
              </a:rPr>
              <a:t>Международный аэропорт «Казань» </a:t>
            </a:r>
            <a:br>
              <a:rPr lang="ru-RU" sz="1200" b="1" dirty="0">
                <a:solidFill>
                  <a:schemeClr val="tx2"/>
                </a:solidFill>
              </a:rPr>
            </a:br>
            <a:r>
              <a:rPr lang="ru-RU" sz="1200" b="1" dirty="0" smtClean="0">
                <a:solidFill>
                  <a:schemeClr val="tx2"/>
                </a:solidFill>
              </a:rPr>
              <a:t>Казань</a:t>
            </a:r>
            <a:endParaRPr lang="en-US" sz="1200" b="1" dirty="0" smtClean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Реализация: 2012-2013</a:t>
            </a: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Система: </a:t>
            </a:r>
            <a:r>
              <a:rPr lang="ru-RU" sz="900" dirty="0" err="1">
                <a:solidFill>
                  <a:schemeClr val="tx2"/>
                </a:solidFill>
              </a:rPr>
              <a:t>Schüco</a:t>
            </a:r>
            <a:r>
              <a:rPr lang="ru-RU" sz="900" dirty="0">
                <a:solidFill>
                  <a:schemeClr val="tx2"/>
                </a:solidFill>
              </a:rPr>
              <a:t> </a:t>
            </a:r>
            <a:r>
              <a:rPr lang="ru-RU" sz="900" dirty="0" err="1">
                <a:solidFill>
                  <a:schemeClr val="tx2"/>
                </a:solidFill>
              </a:rPr>
              <a:t>FW</a:t>
            </a:r>
            <a:r>
              <a:rPr lang="ru-RU" sz="900" dirty="0">
                <a:solidFill>
                  <a:schemeClr val="tx2"/>
                </a:solidFill>
              </a:rPr>
              <a:t> 50+.</a:t>
            </a:r>
            <a:r>
              <a:rPr lang="ru-RU" sz="900" dirty="0" err="1">
                <a:solidFill>
                  <a:schemeClr val="tx2"/>
                </a:solidFill>
              </a:rPr>
              <a:t>HI</a:t>
            </a:r>
            <a:endParaRPr lang="ru-RU" sz="900" dirty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Проектировщик: ЗАО «</a:t>
            </a:r>
            <a:r>
              <a:rPr lang="ru-RU" sz="900" dirty="0" err="1">
                <a:solidFill>
                  <a:schemeClr val="tx2"/>
                </a:solidFill>
              </a:rPr>
              <a:t>Гипронииавиапром</a:t>
            </a:r>
            <a:r>
              <a:rPr lang="ru-RU" sz="900" dirty="0">
                <a:solidFill>
                  <a:schemeClr val="tx2"/>
                </a:solidFill>
              </a:rPr>
              <a:t>»</a:t>
            </a:r>
          </a:p>
        </p:txBody>
      </p:sp>
      <p:sp>
        <p:nvSpPr>
          <p:cNvPr id="42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Bild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2" name="Gerader Verbinder 51"/>
          <p:cNvCxnSpPr>
            <a:cxnSpLocks/>
          </p:cNvCxnSpPr>
          <p:nvPr/>
        </p:nvCxnSpPr>
        <p:spPr>
          <a:xfrm flipV="1">
            <a:off x="7553915" y="-431800"/>
            <a:ext cx="0" cy="72898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6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66 0.01875 L -0.06886 0.02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t="12112" r="192" b="26190"/>
          <a:stretch/>
        </p:blipFill>
        <p:spPr bwMode="auto">
          <a:xfrm>
            <a:off x="-3104572" y="620713"/>
            <a:ext cx="16912287" cy="580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hteck 37"/>
          <p:cNvSpPr/>
          <p:nvPr/>
        </p:nvSpPr>
        <p:spPr>
          <a:xfrm>
            <a:off x="-9331" y="5111750"/>
            <a:ext cx="3971731" cy="11260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rIns="36000" rtlCol="0" anchor="ctr">
            <a:noAutofit/>
          </a:bodyPr>
          <a:lstStyle/>
          <a:p>
            <a:pPr lvl="0">
              <a:spcAft>
                <a:spcPts val="300"/>
              </a:spcAft>
            </a:pPr>
            <a:r>
              <a:rPr lang="ru-RU" sz="1200" b="1" dirty="0">
                <a:solidFill>
                  <a:schemeClr val="tx2"/>
                </a:solidFill>
              </a:rPr>
              <a:t>Аэропорт г. Белгород </a:t>
            </a:r>
            <a:br>
              <a:rPr lang="ru-RU" sz="1200" b="1" dirty="0">
                <a:solidFill>
                  <a:schemeClr val="tx2"/>
                </a:solidFill>
              </a:rPr>
            </a:br>
            <a:r>
              <a:rPr lang="ru-RU" sz="1200" b="1" dirty="0" err="1" smtClean="0">
                <a:solidFill>
                  <a:schemeClr val="tx2"/>
                </a:solidFill>
              </a:rPr>
              <a:t>Белгород</a:t>
            </a:r>
            <a:endParaRPr lang="en-US" sz="1200" b="1" dirty="0" smtClean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Реализация: 2012</a:t>
            </a: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Архитектурное бюро: </a:t>
            </a:r>
            <a:r>
              <a:rPr lang="ru-RU" sz="900" dirty="0" err="1">
                <a:solidFill>
                  <a:schemeClr val="tx2"/>
                </a:solidFill>
              </a:rPr>
              <a:t>Аэропроект</a:t>
            </a:r>
            <a:r>
              <a:rPr lang="ru-RU" sz="900" dirty="0">
                <a:solidFill>
                  <a:schemeClr val="tx2"/>
                </a:solidFill>
              </a:rPr>
              <a:t> </a:t>
            </a: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Системы: </a:t>
            </a:r>
            <a:r>
              <a:rPr lang="ru-RU" sz="900" dirty="0" err="1">
                <a:solidFill>
                  <a:schemeClr val="tx2"/>
                </a:solidFill>
              </a:rPr>
              <a:t>Schüco</a:t>
            </a:r>
            <a:r>
              <a:rPr lang="ru-RU" sz="900" dirty="0">
                <a:solidFill>
                  <a:schemeClr val="tx2"/>
                </a:solidFill>
              </a:rPr>
              <a:t> </a:t>
            </a:r>
            <a:r>
              <a:rPr lang="ru-RU" sz="900" dirty="0" err="1">
                <a:solidFill>
                  <a:schemeClr val="tx2"/>
                </a:solidFill>
              </a:rPr>
              <a:t>FW</a:t>
            </a:r>
            <a:r>
              <a:rPr lang="ru-RU" sz="900" dirty="0">
                <a:solidFill>
                  <a:schemeClr val="tx2"/>
                </a:solidFill>
              </a:rPr>
              <a:t> 50+</a:t>
            </a:r>
          </a:p>
        </p:txBody>
      </p:sp>
      <p:sp>
        <p:nvSpPr>
          <p:cNvPr id="42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Bild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236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3353E-6 4.07407E-6 L 0.20671 -0.0041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6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6"/>
          <a:stretch>
            <a:fillRect/>
          </a:stretch>
        </p:blipFill>
        <p:spPr bwMode="auto">
          <a:xfrm>
            <a:off x="-1095152" y="620713"/>
            <a:ext cx="13298350" cy="613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hteck 37"/>
          <p:cNvSpPr/>
          <p:nvPr/>
        </p:nvSpPr>
        <p:spPr>
          <a:xfrm>
            <a:off x="-9331" y="5111750"/>
            <a:ext cx="3971731" cy="11260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32000" rIns="36000" rtlCol="0" anchor="ctr">
            <a:noAutofit/>
          </a:bodyPr>
          <a:lstStyle/>
          <a:p>
            <a:pPr lvl="0">
              <a:spcAft>
                <a:spcPts val="300"/>
              </a:spcAft>
            </a:pPr>
            <a:r>
              <a:rPr lang="ru-RU" sz="1200" b="1" dirty="0">
                <a:solidFill>
                  <a:schemeClr val="tx2"/>
                </a:solidFill>
              </a:rPr>
              <a:t>Аэропорт «Инчхон» </a:t>
            </a:r>
            <a:br>
              <a:rPr lang="ru-RU" sz="1200" b="1" dirty="0">
                <a:solidFill>
                  <a:schemeClr val="tx2"/>
                </a:solidFill>
              </a:rPr>
            </a:br>
            <a:r>
              <a:rPr lang="ru-RU" sz="1200" b="1" dirty="0">
                <a:solidFill>
                  <a:schemeClr val="tx2"/>
                </a:solidFill>
              </a:rPr>
              <a:t>Сеул, Южная </a:t>
            </a:r>
            <a:r>
              <a:rPr lang="ru-RU" sz="1200" b="1" dirty="0" smtClean="0">
                <a:solidFill>
                  <a:schemeClr val="tx2"/>
                </a:solidFill>
              </a:rPr>
              <a:t>Корея</a:t>
            </a:r>
            <a:endParaRPr lang="en-US" sz="1200" b="1" dirty="0" smtClean="0">
              <a:solidFill>
                <a:schemeClr val="tx2"/>
              </a:solidFill>
            </a:endParaRP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Реализация: 2001 </a:t>
            </a: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Архитектурное бюро: «Терри </a:t>
            </a:r>
            <a:r>
              <a:rPr lang="ru-RU" sz="900" dirty="0" err="1">
                <a:solidFill>
                  <a:schemeClr val="tx2"/>
                </a:solidFill>
              </a:rPr>
              <a:t>Фаррелл</a:t>
            </a:r>
            <a:r>
              <a:rPr lang="ru-RU" sz="900" dirty="0">
                <a:solidFill>
                  <a:schemeClr val="tx2"/>
                </a:solidFill>
              </a:rPr>
              <a:t> и партнеры», архитектор Жан Мишель </a:t>
            </a:r>
            <a:r>
              <a:rPr lang="ru-RU" sz="900" dirty="0" err="1">
                <a:solidFill>
                  <a:schemeClr val="tx2"/>
                </a:solidFill>
              </a:rPr>
              <a:t>Вильмонт</a:t>
            </a:r>
            <a:r>
              <a:rPr lang="ru-RU" sz="900" dirty="0">
                <a:solidFill>
                  <a:schemeClr val="tx2"/>
                </a:solidFill>
              </a:rPr>
              <a:t>, </a:t>
            </a:r>
            <a:r>
              <a:rPr lang="ru-RU" sz="900" dirty="0" err="1">
                <a:solidFill>
                  <a:schemeClr val="tx2"/>
                </a:solidFill>
              </a:rPr>
              <a:t>Samoo</a:t>
            </a:r>
            <a:r>
              <a:rPr lang="ru-RU" sz="900" dirty="0">
                <a:solidFill>
                  <a:schemeClr val="tx2"/>
                </a:solidFill>
              </a:rPr>
              <a:t> </a:t>
            </a:r>
            <a:r>
              <a:rPr lang="ru-RU" sz="900" dirty="0" err="1">
                <a:solidFill>
                  <a:schemeClr val="tx2"/>
                </a:solidFill>
              </a:rPr>
              <a:t>Architects</a:t>
            </a:r>
            <a:r>
              <a:rPr lang="ru-RU" sz="900" dirty="0">
                <a:solidFill>
                  <a:schemeClr val="tx2"/>
                </a:solidFill>
              </a:rPr>
              <a:t> и др.</a:t>
            </a:r>
          </a:p>
          <a:p>
            <a:pPr lvl="0">
              <a:spcAft>
                <a:spcPts val="300"/>
              </a:spcAft>
            </a:pPr>
            <a:r>
              <a:rPr lang="ru-RU" sz="900" dirty="0">
                <a:solidFill>
                  <a:schemeClr val="tx2"/>
                </a:solidFill>
              </a:rPr>
              <a:t>Системы: </a:t>
            </a:r>
            <a:r>
              <a:rPr lang="ru-RU" sz="900" dirty="0" err="1">
                <a:solidFill>
                  <a:schemeClr val="tx2"/>
                </a:solidFill>
              </a:rPr>
              <a:t>Schüco</a:t>
            </a:r>
            <a:r>
              <a:rPr lang="ru-RU" sz="900" dirty="0">
                <a:solidFill>
                  <a:schemeClr val="tx2"/>
                </a:solidFill>
              </a:rPr>
              <a:t> </a:t>
            </a:r>
            <a:r>
              <a:rPr lang="ru-RU" sz="900" dirty="0" err="1">
                <a:solidFill>
                  <a:schemeClr val="tx2"/>
                </a:solidFill>
              </a:rPr>
              <a:t>FW</a:t>
            </a:r>
            <a:r>
              <a:rPr lang="ru-RU" sz="900" dirty="0">
                <a:solidFill>
                  <a:schemeClr val="tx2"/>
                </a:solidFill>
              </a:rPr>
              <a:t> 50+ </a:t>
            </a:r>
          </a:p>
        </p:txBody>
      </p:sp>
      <p:sp>
        <p:nvSpPr>
          <p:cNvPr id="42" name="Rechteck 41"/>
          <p:cNvSpPr/>
          <p:nvPr/>
        </p:nvSpPr>
        <p:spPr>
          <a:xfrm>
            <a:off x="-18661" y="6345238"/>
            <a:ext cx="12210661" cy="512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Bild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0865225" y="218134"/>
            <a:ext cx="901418" cy="17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hteck 27"/>
          <p:cNvSpPr/>
          <p:nvPr/>
        </p:nvSpPr>
        <p:spPr>
          <a:xfrm>
            <a:off x="-18661" y="0"/>
            <a:ext cx="12210661" cy="620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262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7735E-7 -3.7037E-7 L 0.07576 0.0050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theme/theme1.xml><?xml version="1.0" encoding="utf-8"?>
<a:theme xmlns:a="http://schemas.openxmlformats.org/drawingml/2006/main" name="Office">
  <a:themeElements>
    <a:clrScheme name="Schüco UP">
      <a:dk1>
        <a:sysClr val="windowText" lastClr="000000"/>
      </a:dk1>
      <a:lt1>
        <a:sysClr val="window" lastClr="FFFFFF"/>
      </a:lt1>
      <a:dk2>
        <a:srgbClr val="445C67"/>
      </a:dk2>
      <a:lt2>
        <a:srgbClr val="EAEFF2"/>
      </a:lt2>
      <a:accent1>
        <a:srgbClr val="78B928"/>
      </a:accent1>
      <a:accent2>
        <a:srgbClr val="005F1E"/>
      </a:accent2>
      <a:accent3>
        <a:srgbClr val="00A2D1"/>
      </a:accent3>
      <a:accent4>
        <a:srgbClr val="005681"/>
      </a:accent4>
      <a:accent5>
        <a:srgbClr val="A2B3BC"/>
      </a:accent5>
      <a:accent6>
        <a:srgbClr val="778D98"/>
      </a:accent6>
      <a:hlink>
        <a:srgbClr val="78B928"/>
      </a:hlink>
      <a:folHlink>
        <a:srgbClr val="005681"/>
      </a:folHlink>
    </a:clrScheme>
    <a:fontScheme name="Benutzerdefiniert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2296</Words>
  <Application>Microsoft Office PowerPoint</Application>
  <PresentationFormat>Произвольный</PresentationFormat>
  <Paragraphs>175</Paragraphs>
  <Slides>31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Alexandra Eske</dc:creator>
  <cp:lastModifiedBy>Ekaterina Troc</cp:lastModifiedBy>
  <cp:revision>1037</cp:revision>
  <dcterms:created xsi:type="dcterms:W3CDTF">2017-02-10T09:11:06Z</dcterms:created>
  <dcterms:modified xsi:type="dcterms:W3CDTF">2018-05-28T08:04:35Z</dcterms:modified>
</cp:coreProperties>
</file>