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1"/>
  </p:notesMasterIdLst>
  <p:sldIdLst>
    <p:sldId id="275" r:id="rId3"/>
    <p:sldId id="444" r:id="rId4"/>
    <p:sldId id="445" r:id="rId5"/>
    <p:sldId id="373" r:id="rId6"/>
    <p:sldId id="318" r:id="rId7"/>
    <p:sldId id="374" r:id="rId8"/>
    <p:sldId id="403" r:id="rId9"/>
    <p:sldId id="409" r:id="rId10"/>
    <p:sldId id="437" r:id="rId11"/>
    <p:sldId id="438" r:id="rId12"/>
    <p:sldId id="440" r:id="rId13"/>
    <p:sldId id="439" r:id="rId14"/>
    <p:sldId id="441" r:id="rId15"/>
    <p:sldId id="442" r:id="rId16"/>
    <p:sldId id="279" r:id="rId17"/>
    <p:sldId id="447" r:id="rId18"/>
    <p:sldId id="419" r:id="rId19"/>
    <p:sldId id="323" r:id="rId20"/>
    <p:sldId id="433" r:id="rId21"/>
    <p:sldId id="429" r:id="rId22"/>
    <p:sldId id="430" r:id="rId23"/>
    <p:sldId id="431" r:id="rId24"/>
    <p:sldId id="432" r:id="rId25"/>
    <p:sldId id="325" r:id="rId26"/>
    <p:sldId id="435" r:id="rId27"/>
    <p:sldId id="434" r:id="rId28"/>
    <p:sldId id="436" r:id="rId29"/>
    <p:sldId id="29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3" pos="363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19"/>
    <p:restoredTop sz="95434" autoAdjust="0"/>
  </p:normalViewPr>
  <p:slideViewPr>
    <p:cSldViewPr snapToGrid="0" snapToObjects="1">
      <p:cViewPr>
        <p:scale>
          <a:sx n="77" d="100"/>
          <a:sy n="77" d="100"/>
        </p:scale>
        <p:origin x="-1392" y="186"/>
      </p:cViewPr>
      <p:guideLst>
        <p:guide orient="horz" pos="2183"/>
        <p:guide orient="horz" pos="777"/>
        <p:guide pos="363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F6BE6-3F46-C546-BAD9-6F9B4D5D58D0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A5FD6-13BB-AD4F-A906-67100CB2D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52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baseline="0" dirty="0"/>
              <a:t> группу компаний </a:t>
            </a:r>
            <a:r>
              <a:rPr lang="en-US" baseline="0" dirty="0"/>
              <a:t>SP Glass </a:t>
            </a:r>
            <a:r>
              <a:rPr lang="ru-RU" baseline="0" dirty="0"/>
              <a:t>входят завод </a:t>
            </a:r>
            <a:r>
              <a:rPr lang="en-US" baseline="0" dirty="0"/>
              <a:t>Pilkington</a:t>
            </a:r>
            <a:r>
              <a:rPr lang="ru-RU" baseline="0" dirty="0"/>
              <a:t>, как производитель базового продукта </a:t>
            </a:r>
            <a:r>
              <a:rPr lang="ru-RU" baseline="0" dirty="0" err="1"/>
              <a:t>светопрозрачной</a:t>
            </a:r>
            <a:r>
              <a:rPr lang="ru-RU" baseline="0" dirty="0"/>
              <a:t> конструкции – стекла. 10 заводов группы СТИС, производящие </a:t>
            </a:r>
            <a:r>
              <a:rPr lang="ru-RU" baseline="0" dirty="0" err="1"/>
              <a:t>окло</a:t>
            </a:r>
            <a:r>
              <a:rPr lang="ru-RU" baseline="0" dirty="0"/>
              <a:t> 5 млн. кв.  м. общестроительных, функциональных </a:t>
            </a:r>
            <a:r>
              <a:rPr lang="ru-RU" baseline="0" dirty="0" err="1"/>
              <a:t>Теплопакетов</a:t>
            </a:r>
            <a:r>
              <a:rPr lang="ru-RU" baseline="0" dirty="0"/>
              <a:t>. В группу СТИС также входит производственная площадка во Владимире, которая специализируется на производстве сложных архитектурных стеклопакетов с участком закалки и сборки стекла триплекс.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70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40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760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2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81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Несмотря на</a:t>
            </a:r>
            <a:r>
              <a:rPr lang="ru-RU" baseline="0" dirty="0"/>
              <a:t> достаточно темное стекло – светопропускание примененного на объекте стеклопакета всего 30% - продукт </a:t>
            </a:r>
            <a:r>
              <a:rPr lang="en-US" baseline="0" dirty="0" err="1"/>
              <a:t>Suncool</a:t>
            </a:r>
            <a:r>
              <a:rPr lang="en-US" baseline="0" dirty="0"/>
              <a:t> 30/16 Pro T </a:t>
            </a:r>
            <a:r>
              <a:rPr lang="ru-RU" baseline="0" dirty="0"/>
              <a:t>был выбран для офисного центра «Академия». Основная идея проектировщиков на данном объекте была сократить любые поступления солнечного жара до минимума с целью снижения его влияния на </a:t>
            </a:r>
            <a:r>
              <a:rPr lang="en-US" baseline="0" dirty="0"/>
              <a:t>HVAC </a:t>
            </a:r>
            <a:r>
              <a:rPr lang="ru-RU" baseline="0" dirty="0"/>
              <a:t>систему. Этот офисный центр строился для </a:t>
            </a:r>
            <a:r>
              <a:rPr lang="en-US" baseline="0" dirty="0"/>
              <a:t>IT </a:t>
            </a:r>
            <a:r>
              <a:rPr lang="ru-RU" baseline="0" dirty="0"/>
              <a:t>компаний. В их работе задействован в 99% умственный труд. Здание оснащено совершенной системой кондиционирования, очисткой воздуха для того, чтобы сотрудники не испытывали какого либо дискомфорта во время работы. Продукт </a:t>
            </a:r>
            <a:r>
              <a:rPr lang="en-US" baseline="0" dirty="0" err="1"/>
              <a:t>Suncool</a:t>
            </a:r>
            <a:r>
              <a:rPr lang="en-US" baseline="0" dirty="0"/>
              <a:t> 30/16 Pro T</a:t>
            </a:r>
            <a:r>
              <a:rPr lang="ru-RU" baseline="0" dirty="0"/>
              <a:t> поддерживает эту совершенную </a:t>
            </a:r>
            <a:r>
              <a:rPr lang="en-US" baseline="0" dirty="0"/>
              <a:t>HVAC </a:t>
            </a:r>
            <a:r>
              <a:rPr lang="ru-RU" baseline="0" dirty="0"/>
              <a:t>систему, максимально снижая нагрузку на нее в летний период за счет исключительно низкого солнечного фактора в 18%.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44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На</a:t>
            </a:r>
            <a:r>
              <a:rPr lang="ru-RU" baseline="0"/>
              <a:t> момент остекления Навершия Башни Федерации компания </a:t>
            </a:r>
            <a:r>
              <a:rPr lang="en-US" baseline="0"/>
              <a:t>Pilkington </a:t>
            </a:r>
            <a:r>
              <a:rPr lang="ru-RU" baseline="0"/>
              <a:t>запустила производство высокоселективных покрытий в России. На навершии было применено стекло </a:t>
            </a:r>
            <a:r>
              <a:rPr lang="en-US" baseline="0"/>
              <a:t>Suncool-R Blue 50/25 Pro T</a:t>
            </a:r>
            <a:r>
              <a:rPr lang="ru-RU" baseline="0"/>
              <a:t>, покрытие которого напыляется на прозрачное флоат стекло и приобретает свой оттенок при отражении солнечного света. Остекление навершия по праву можно назвать одним из самых сложных проектов. На объекте применен однокамерный стеклопакет с двумя закаленными стеклами триплекс. При этом наружный триплекс состоит из стекла с низкоэмиссионным твердым покрытием, к которому подведено электричество для выполнения функции обогрева. Благодаря обогреву удаляется снег в зимний период. Стекло </a:t>
            </a:r>
            <a:r>
              <a:rPr lang="en-US" baseline="0"/>
              <a:t>Suncool-R Blue 50/25 Pro T</a:t>
            </a:r>
            <a:r>
              <a:rPr lang="ru-RU" baseline="0"/>
              <a:t> защищает от избыточного поступления солнечного жара как летом, так и зимой. Поскольку это крыша, эффективная солнцезащита нужна и зимой и летом в нашем регионе. Внутреннее стекло триплекс состоит из двух особопрозрачных стекол </a:t>
            </a:r>
            <a:r>
              <a:rPr lang="en-US" baseline="0"/>
              <a:t>Optiwhite </a:t>
            </a:r>
            <a:r>
              <a:rPr lang="ru-RU" baseline="0"/>
              <a:t>для достижения максимальной теплопередаче в стеклопакете.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99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38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01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7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36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773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63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476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48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26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02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47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31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65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444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070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5FD6-13BB-AD4F-A906-67100CB2DBD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3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7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2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8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8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37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6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5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9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0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93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1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DB771-C1CA-9D4B-AF4A-42FC5BA4479C}" type="datetimeFigureOut">
              <a:rPr lang="ru-RU" smtClean="0"/>
              <a:pPr/>
              <a:t>26.05.2018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4BE3-DFE6-9F41-A405-87457F5B16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DB771-C1CA-9D4B-AF4A-42FC5BA447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4BE3-DFE6-9F41-A405-87457F5B1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2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15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343417" y="97562"/>
            <a:ext cx="325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стекло. Безопасность</a:t>
            </a:r>
          </a:p>
        </p:txBody>
      </p:sp>
      <p:grpSp>
        <p:nvGrpSpPr>
          <p:cNvPr id="2" name="Группа 1"/>
          <p:cNvGrpSpPr/>
          <p:nvPr/>
        </p:nvGrpSpPr>
        <p:grpSpPr>
          <a:xfrm rot="16200000">
            <a:off x="2947707" y="-719240"/>
            <a:ext cx="3225113" cy="8420047"/>
            <a:chOff x="2647204" y="1405087"/>
            <a:chExt cx="1641876" cy="5048250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944017" y="3108274"/>
              <a:ext cx="5048250" cy="1641876"/>
            </a:xfrm>
            <a:prstGeom prst="rect">
              <a:avLst/>
            </a:prstGeom>
            <a:noFill/>
          </p:spPr>
        </p:pic>
        <p:sp>
          <p:nvSpPr>
            <p:cNvPr id="57" name="Полилиния 56"/>
            <p:cNvSpPr/>
            <p:nvPr/>
          </p:nvSpPr>
          <p:spPr>
            <a:xfrm>
              <a:off x="2694883" y="1555655"/>
              <a:ext cx="741640" cy="4739413"/>
            </a:xfrm>
            <a:custGeom>
              <a:avLst/>
              <a:gdLst>
                <a:gd name="connsiteX0" fmla="*/ 0 w 684591"/>
                <a:gd name="connsiteY0" fmla="*/ 0 h 3831772"/>
                <a:gd name="connsiteX1" fmla="*/ 682172 w 684591"/>
                <a:gd name="connsiteY1" fmla="*/ 1756229 h 3831772"/>
                <a:gd name="connsiteX2" fmla="*/ 14515 w 684591"/>
                <a:gd name="connsiteY2" fmla="*/ 3831772 h 383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4591" h="3831772">
                  <a:moveTo>
                    <a:pt x="0" y="0"/>
                  </a:moveTo>
                  <a:cubicBezTo>
                    <a:pt x="339876" y="558800"/>
                    <a:pt x="679753" y="1117600"/>
                    <a:pt x="682172" y="1756229"/>
                  </a:cubicBezTo>
                  <a:cubicBezTo>
                    <a:pt x="684591" y="2394858"/>
                    <a:pt x="128210" y="3510039"/>
                    <a:pt x="14515" y="3831772"/>
                  </a:cubicBez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 flipH="1">
              <a:off x="3717486" y="1590687"/>
              <a:ext cx="473025" cy="4739413"/>
            </a:xfrm>
            <a:custGeom>
              <a:avLst/>
              <a:gdLst>
                <a:gd name="connsiteX0" fmla="*/ 0 w 684591"/>
                <a:gd name="connsiteY0" fmla="*/ 0 h 3831772"/>
                <a:gd name="connsiteX1" fmla="*/ 682172 w 684591"/>
                <a:gd name="connsiteY1" fmla="*/ 1756229 h 3831772"/>
                <a:gd name="connsiteX2" fmla="*/ 14515 w 684591"/>
                <a:gd name="connsiteY2" fmla="*/ 3831772 h 383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4591" h="3831772">
                  <a:moveTo>
                    <a:pt x="0" y="0"/>
                  </a:moveTo>
                  <a:cubicBezTo>
                    <a:pt x="339876" y="558800"/>
                    <a:pt x="679753" y="1117600"/>
                    <a:pt x="682172" y="1756229"/>
                  </a:cubicBezTo>
                  <a:cubicBezTo>
                    <a:pt x="684591" y="2394858"/>
                    <a:pt x="128210" y="3510039"/>
                    <a:pt x="14515" y="3831772"/>
                  </a:cubicBez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4372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5895"/>
            <a:ext cx="5040560" cy="5040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417" y="97562"/>
            <a:ext cx="325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стекло.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2149647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3417" y="97562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стекло. Эстетика</a:t>
            </a:r>
          </a:p>
        </p:txBody>
      </p:sp>
    </p:spTree>
    <p:extLst>
      <p:ext uri="{BB962C8B-B14F-4D97-AF65-F5344CB8AC3E}">
        <p14:creationId xmlns:p14="http://schemas.microsoft.com/office/powerpoint/2010/main" val="9067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3417" y="97562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стекло. Эстетика</a:t>
            </a:r>
          </a:p>
        </p:txBody>
      </p:sp>
    </p:spTree>
    <p:extLst>
      <p:ext uri="{BB962C8B-B14F-4D97-AF65-F5344CB8AC3E}">
        <p14:creationId xmlns:p14="http://schemas.microsoft.com/office/powerpoint/2010/main" val="2281230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3417" y="97562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стекло. Эстетика</a:t>
            </a:r>
          </a:p>
        </p:txBody>
      </p:sp>
    </p:spTree>
    <p:extLst>
      <p:ext uri="{BB962C8B-B14F-4D97-AF65-F5344CB8AC3E}">
        <p14:creationId xmlns:p14="http://schemas.microsoft.com/office/powerpoint/2010/main" val="118129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191227"/>
              </p:ext>
            </p:extLst>
          </p:nvPr>
        </p:nvGraphicFramePr>
        <p:xfrm>
          <a:off x="572424" y="986060"/>
          <a:ext cx="8027878" cy="474892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79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45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75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38220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Высокоселективные стёкла</a:t>
                      </a:r>
                      <a:r>
                        <a:rPr lang="ru-RU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для всех типов фасадного остекления </a:t>
                      </a:r>
                      <a:br>
                        <a:rPr lang="ru-RU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</a:br>
                      <a:r>
                        <a:rPr lang="ru-RU" sz="1200" b="0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(</a:t>
                      </a:r>
                      <a:r>
                        <a:rPr lang="en-US" sz="1200" b="0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Double </a:t>
                      </a:r>
                      <a:r>
                        <a:rPr lang="en-US" sz="1200" b="0" u="none" kern="1200" baseline="0" dirty="0" err="1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Silver</a:t>
                      </a:r>
                      <a:r>
                        <a:rPr lang="en-US" sz="1200" b="0" u="none" kern="1200" baseline="30000" dirty="0" err="1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TM</a:t>
                      </a:r>
                      <a:r>
                        <a:rPr lang="ru-RU" sz="1200" b="0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)</a:t>
                      </a:r>
                      <a:endParaRPr lang="ru-RU" sz="1200" b="0" u="none" kern="1200" baseline="300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anchor="ctr" anchorCtr="1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Оттенок</a:t>
                      </a: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Пропускание света (</a:t>
                      </a:r>
                      <a:r>
                        <a:rPr lang="en-US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LT)</a:t>
                      </a:r>
                      <a:endParaRPr lang="ru-RU" sz="1200" b="1" u="none" kern="12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Отражение</a:t>
                      </a:r>
                      <a:r>
                        <a:rPr lang="ru-RU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света (</a:t>
                      </a:r>
                      <a:r>
                        <a:rPr lang="en-US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LR)</a:t>
                      </a:r>
                      <a:endParaRPr lang="ru-RU" sz="1200" b="1" u="none" kern="12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Солнечный</a:t>
                      </a:r>
                      <a:r>
                        <a:rPr lang="ru-RU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фактор (</a:t>
                      </a:r>
                      <a:r>
                        <a:rPr lang="en-US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SF)</a:t>
                      </a:r>
                      <a:endParaRPr lang="ru-RU" sz="1200" b="1" u="none" kern="12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Коэффициент</a:t>
                      </a:r>
                      <a:r>
                        <a:rPr lang="ru-RU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теплопередачи (</a:t>
                      </a:r>
                      <a:r>
                        <a:rPr lang="en-US" sz="1200" b="1" u="none" kern="1200" baseline="0" dirty="0" err="1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Ug</a:t>
                      </a:r>
                      <a:r>
                        <a:rPr lang="en-US" sz="1200" b="1" u="none" kern="1200" baseline="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)</a:t>
                      </a:r>
                      <a:endParaRPr lang="ru-RU" sz="1200" b="1" u="none" kern="12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Закаливание</a:t>
                      </a: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Триплекс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kern="12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Гнутьё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kern="12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vert="vert27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Pilkington Suncool™ 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7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0/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40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+ </a:t>
                      </a:r>
                      <a:r>
                        <a:rPr lang="en-US" sz="1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dirty="0">
                          <a:latin typeface="Ubuntu" charset="0"/>
                          <a:ea typeface="Ubuntu" charset="0"/>
                          <a:cs typeface="Ubuntu" charset="0"/>
                        </a:rPr>
                        <a:t>Нейтральный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71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1.1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Pilkington Suncool™ 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7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0/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35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+ </a:t>
                      </a:r>
                      <a:r>
                        <a:rPr lang="en-US" sz="1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dirty="0">
                          <a:latin typeface="Ubuntu" charset="0"/>
                          <a:ea typeface="Ubuntu" charset="0"/>
                          <a:cs typeface="Ubuntu" charset="0"/>
                        </a:rPr>
                        <a:t>Нейтральный</a:t>
                      </a:r>
                      <a:endParaRPr lang="ru-RU" sz="1000" u="none" kern="1200" dirty="0">
                        <a:solidFill>
                          <a:schemeClr val="dk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Pilkington Suncool™ 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66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/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33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+ </a:t>
                      </a:r>
                      <a:r>
                        <a:rPr lang="en-US" sz="1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dirty="0">
                          <a:latin typeface="Ubuntu" charset="0"/>
                          <a:ea typeface="Ubuntu" charset="0"/>
                          <a:cs typeface="Ubuntu" charset="0"/>
                        </a:rPr>
                        <a:t>Нейтральный</a:t>
                      </a:r>
                      <a:endParaRPr lang="ru-RU" sz="1000" u="none" kern="1200" dirty="0">
                        <a:solidFill>
                          <a:schemeClr val="dk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Pilkington Suncool™ 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5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0/2</a:t>
                      </a:r>
                      <a:r>
                        <a:rPr lang="ru-RU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5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 + </a:t>
                      </a:r>
                      <a:r>
                        <a:rPr lang="en-US" sz="1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dirty="0">
                          <a:latin typeface="Ubuntu" charset="0"/>
                          <a:ea typeface="Ubuntu" charset="0"/>
                          <a:cs typeface="Ubuntu" charset="0"/>
                        </a:rPr>
                        <a:t>Нейтральный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Pilkington Suncool™ 40/22 + </a:t>
                      </a:r>
                      <a:r>
                        <a:rPr lang="en-US" sz="1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Нейтрально-серый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1.1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9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Pilkington Suncool™ 30/16 + </a:t>
                      </a:r>
                      <a:r>
                        <a:rPr lang="en-US" sz="1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Нейтрально-голубой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1.1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Suncool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™-R Blue 50/25 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Голубой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Suncool</a:t>
                      </a: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™-R Bronze 45/25 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Бронзовый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Suncool™-R Silver 50/27 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Серый стальной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7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31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29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11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Suncool™-R Green 45/25 Pro T</a:t>
                      </a:r>
                      <a:endParaRPr lang="ru-RU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Зеленый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44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3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4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2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8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Ubuntu" charset="0"/>
                          <a:ea typeface="Ubuntu" charset="0"/>
                          <a:cs typeface="Ubuntu" charset="0"/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Zapf Dingbats" charset="0"/>
                        </a:rPr>
                        <a:t>✔</a:t>
                      </a:r>
                      <a:endParaRPr lang="ru-RU" sz="1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47709" y="5908576"/>
            <a:ext cx="81295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17EC8"/>
                </a:solidFill>
                <a:latin typeface="Ubuntu" charset="0"/>
                <a:ea typeface="Ubuntu" charset="0"/>
                <a:cs typeface="Ubuntu" charset="0"/>
              </a:rPr>
              <a:t>Характеристики приведены на стеклопакеты с формулами 6| – 16 – 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417" y="9756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Suncool</a:t>
            </a:r>
            <a:endParaRPr lang="ru-RU" sz="140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3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291" y="3589162"/>
            <a:ext cx="789364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>
                <a:solidFill>
                  <a:prstClr val="white"/>
                </a:solidFill>
                <a:latin typeface="Ubuntu" charset="0"/>
                <a:ea typeface="Ubuntu" charset="0"/>
                <a:cs typeface="Ubuntu" charset="0"/>
              </a:rPr>
              <a:t>ПРИМЕРЫ АРХИТЕКТУРНЫХ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486297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7562"/>
            <a:ext cx="9625243" cy="721893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903825"/>
              </p:ext>
            </p:extLst>
          </p:nvPr>
        </p:nvGraphicFramePr>
        <p:xfrm>
          <a:off x="704850" y="1165847"/>
          <a:ext cx="4071762" cy="49351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0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07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9276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Ubuntu" charset="0"/>
                          <a:ea typeface="Ubuntu" charset="0"/>
                          <a:cs typeface="Ubuntu" charset="0"/>
                        </a:rPr>
                        <a:t>География поставок</a:t>
                      </a:r>
                    </a:p>
                  </a:txBody>
                  <a:tcPr marL="67119" marR="67119" marT="33560" marB="33560" anchor="ctr"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Австралия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Бахрейн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Гондурас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Иордания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Индия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Ирландия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Иран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Катар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Мексика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Молдова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ОАЭ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Панама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Прибалтика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Турция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Ubuntu" charset="0"/>
                          <a:ea typeface="Ubuntu" charset="0"/>
                          <a:cs typeface="Ubuntu" charset="0"/>
                        </a:rPr>
                        <a:t>Финляндия</a:t>
                      </a: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3417" y="97562"/>
            <a:ext cx="1790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  <a:latin typeface="Ubuntu" charset="0"/>
                <a:ea typeface="Ubuntu" charset="0"/>
                <a:cs typeface="Ubuntu" charset="0"/>
              </a:rPr>
              <a:t>Pilkington</a:t>
            </a:r>
            <a:r>
              <a:rPr lang="ru-RU" sz="1400">
                <a:solidFill>
                  <a:prstClr val="white"/>
                </a:solidFill>
                <a:latin typeface="Ubuntu" charset="0"/>
                <a:ea typeface="Ubuntu" charset="0"/>
                <a:cs typeface="Ubuntu" charset="0"/>
              </a:rPr>
              <a:t> в России</a:t>
            </a:r>
            <a:endParaRPr lang="ru-RU" sz="1400" dirty="0">
              <a:solidFill>
                <a:prstClr val="white"/>
              </a:solidFill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s://3.downloader.disk.yandex.ru/preview/5e7d4f751003d4b35c3b9a49c42ee21261a4234f9ffbb7f92fa8697ea39b848b/inf/l1gzPaH03lKzklUVj_WlM3SHkJjc3UIDmENJTbqzVkQxPPWJvS7hw1-zjfuI1RuMoYQfuJyifk5xIG_lo_1w8w%3D%3D?uid=360087945&amp;filename=IMG_3741.JPG&amp;disposition=inline&amp;hash=&amp;limit=0&amp;content_type=image%2Fjpeg&amp;tknv=v2&amp;size=1280x64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1.downloader.disk.yandex.ru/preview/ab00fcbcaf8889a7c229b84c9c57ad49d821d50f3ee837d35e3492ddb50a10b2/inf/l1gzPaH03lKzklUVj_WlMyn-Mn6u6dJx_wXDEaS3GQ7MHPCJ0b-BaEHUZTWtvJ0rMnGRRmJ8B6oAOjlJ9CHzTw%3D%3D?uid=360087945&amp;filename=IMG_3743.JPG&amp;disposition=inline&amp;hash=&amp;limit=0&amp;content_type=image%2Fjpeg&amp;tknv=v2&amp;size=1280x64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3.downloader.disk.yandex.ru/preview/5e7d4f751003d4b35c3b9a49c42ee21261a4234f9ffbb7f92fa8697ea39b848b/inf/l1gzPaH03lKzklUVj_WlM3SHkJjc3UIDmENJTbqzVkQxPPWJvS7hw1-zjfuI1RuMoYQfuJyifk5xIG_lo_1w8w%3D%3D?uid=360087945&amp;filename=IMG_3741.JPG&amp;disposition=inline&amp;hash=&amp;limit=0&amp;content_type=image%2Fjpeg&amp;tknv=v2&amp;size=1280x64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3.downloader.disk.yandex.ru/preview/5e7d4f751003d4b35c3b9a49c42ee21261a4234f9ffbb7f92fa8697ea39b848b/inf/l1gzPaH03lKzklUVj_WlM3SHkJjc3UIDmENJTbqzVkQxPPWJvS7hw1-zjfuI1RuMoYQfuJyifk5xIG_lo_1w8w%3D%3D?uid=360087945&amp;filename=IMG_3741.JPG&amp;disposition=inline&amp;hash=&amp;limit=0&amp;content_type=image%2Fjpeg&amp;tknv=v2&amp;size=1280x64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49300" y="333772"/>
            <a:ext cx="4352474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Офисный центр «Академия», Минск, Беларусь</a:t>
            </a:r>
          </a:p>
          <a:p>
            <a:pPr lvl="0">
              <a:lnSpc>
                <a:spcPct val="70000"/>
              </a:lnSpc>
            </a:pPr>
            <a:endParaRPr lang="ru-RU" sz="9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en-GB" sz="9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PILKINGTON SUNCOOL </a:t>
            </a:r>
            <a:r>
              <a:rPr lang="ru-RU" sz="9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3</a:t>
            </a:r>
            <a:r>
              <a:rPr lang="en-GB" sz="9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0/</a:t>
            </a:r>
            <a:r>
              <a:rPr lang="ru-RU" sz="9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16</a:t>
            </a:r>
            <a:r>
              <a:rPr lang="en-GB" sz="9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 Pro T</a:t>
            </a: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35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9300" y="333772"/>
            <a:ext cx="3042821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Башня «Федерация», Москва</a:t>
            </a: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ru-RU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Стекло </a:t>
            </a:r>
            <a:r>
              <a:rPr lang="en-US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PILKINGTON SUNCOOL-R 50/25 BLUE Pro T </a:t>
            </a:r>
            <a:endParaRPr lang="en-GB" sz="90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>
              <a:lnSpc>
                <a:spcPct val="70000"/>
              </a:lnSpc>
            </a:pP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5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291" y="2727388"/>
            <a:ext cx="78936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prstClr val="white"/>
                </a:solidFill>
                <a:latin typeface="Ubuntu" charset="0"/>
                <a:ea typeface="Ubuntu" charset="0"/>
                <a:cs typeface="Ubuntu" charset="0"/>
              </a:rPr>
              <a:t>Высокоселективное стекло Pilkington на архитектурных объектах в России и за рубежом</a:t>
            </a:r>
          </a:p>
          <a:p>
            <a:endParaRPr lang="ru-RU" sz="3200" b="1">
              <a:solidFill>
                <a:prstClr val="white"/>
              </a:solidFill>
              <a:latin typeface="Ubuntu" charset="0"/>
              <a:ea typeface="Ubuntu" charset="0"/>
              <a:cs typeface="Ubuntu" charset="0"/>
            </a:endParaRPr>
          </a:p>
          <a:p>
            <a:endParaRPr lang="en-US" sz="2400" dirty="0">
              <a:solidFill>
                <a:prstClr val="white"/>
              </a:solidFill>
              <a:latin typeface="Ubuntu" charset="0"/>
              <a:ea typeface="Ubuntu" charset="0"/>
              <a:cs typeface="Ubuntu" charset="0"/>
            </a:endParaRPr>
          </a:p>
          <a:p>
            <a:r>
              <a:rPr lang="ru-RU" sz="2400">
                <a:solidFill>
                  <a:prstClr val="white"/>
                </a:solidFill>
                <a:latin typeface="Ubuntu" charset="0"/>
                <a:ea typeface="Ubuntu" charset="0"/>
                <a:cs typeface="Ubuntu" charset="0"/>
              </a:rPr>
              <a:t>Юлия Латун</a:t>
            </a:r>
            <a:endParaRPr lang="ru-RU" sz="2400" dirty="0">
              <a:solidFill>
                <a:prstClr val="white"/>
              </a:solidFill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2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9300" y="333772"/>
            <a:ext cx="2860078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Больница, Арабские Эмираты</a:t>
            </a: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ru-RU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Стекло </a:t>
            </a:r>
            <a:r>
              <a:rPr lang="en-GB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SunCool 66/33 Pro-T  </a:t>
            </a:r>
            <a:endParaRPr lang="en-GB" sz="90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>
              <a:lnSpc>
                <a:spcPct val="70000"/>
              </a:lnSpc>
            </a:pP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20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9300" y="333772"/>
            <a:ext cx="2058577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Университет, Кувейт</a:t>
            </a: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ru-RU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SunCool 40/22 Pro-T</a:t>
            </a: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46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9300" y="333772"/>
            <a:ext cx="3095719" cy="598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БЦ </a:t>
            </a:r>
            <a:r>
              <a:rPr lang="en-US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Magnacom, </a:t>
            </a: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Калькутта, Индия</a:t>
            </a: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ru-RU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Стекло </a:t>
            </a:r>
            <a:r>
              <a:rPr lang="it-IT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SunCool 50/25 Pro-T</a:t>
            </a:r>
            <a:r>
              <a:rPr lang="ru-RU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 </a:t>
            </a:r>
            <a:endParaRPr lang="en-GB" sz="90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>
              <a:lnSpc>
                <a:spcPct val="70000"/>
              </a:lnSpc>
            </a:pP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5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49300" y="333772"/>
            <a:ext cx="4209807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Бизнес Центр «</a:t>
            </a:r>
            <a:r>
              <a:rPr lang="en-US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Nuevos Horizontes», </a:t>
            </a: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Гондурас</a:t>
            </a: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en-US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SunCool 40/22 Pro-T </a:t>
            </a: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11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49300" y="333772"/>
            <a:ext cx="29354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БЦ </a:t>
            </a:r>
            <a:r>
              <a:rPr lang="en-US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Al Batha Tower, </a:t>
            </a: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Дубай, ОАЭ</a:t>
            </a: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en-US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PILKINGTON SUNCOOL-R 45/25 BRONZE Pro T </a:t>
            </a: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35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49300" y="333772"/>
            <a:ext cx="2935419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БЦ </a:t>
            </a:r>
            <a:r>
              <a:rPr lang="en-US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Al Batha Tower, </a:t>
            </a: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Дубай, ОАЭ</a:t>
            </a: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en-US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SunCool 30/16 Pro-T </a:t>
            </a:r>
          </a:p>
          <a:p>
            <a:pPr>
              <a:lnSpc>
                <a:spcPct val="70000"/>
              </a:lnSpc>
            </a:pP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79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1277" y="271918"/>
            <a:ext cx="37090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ОСТЕКЛЁННЫЕ ОБЪЕКТЫ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86" y="1612896"/>
            <a:ext cx="3976944" cy="4650309"/>
          </a:xfrm>
          <a:prstGeom prst="rect">
            <a:avLst/>
          </a:prstGeom>
        </p:spPr>
      </p:pic>
      <p:sp>
        <p:nvSpPr>
          <p:cNvPr id="9" name="Прямоугольник 6"/>
          <p:cNvSpPr/>
          <p:nvPr/>
        </p:nvSpPr>
        <p:spPr>
          <a:xfrm>
            <a:off x="2649611" y="5863095"/>
            <a:ext cx="3328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10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PILKINGTON SUNCOOL-R 45/25 BRONZE Pro </a:t>
            </a:r>
            <a:r>
              <a:rPr lang="en-GB" sz="10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T </a:t>
            </a:r>
            <a:r>
              <a:rPr lang="ru-RU" sz="10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Бизнес-центр</a:t>
            </a:r>
            <a:r>
              <a:rPr lang="en-US" sz="10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, </a:t>
            </a:r>
            <a:r>
              <a:rPr lang="ru-RU" sz="10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Шымкент, Казахстан</a:t>
            </a:r>
            <a:endParaRPr lang="en-GB" sz="1000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5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1277" y="271918"/>
            <a:ext cx="37090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ОСТЕКЛЁННЫЕ ОБЪЕКТЫ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4" y="2570290"/>
            <a:ext cx="3500752" cy="2735521"/>
          </a:xfrm>
          <a:prstGeom prst="rect">
            <a:avLst/>
          </a:prstGeom>
        </p:spPr>
      </p:pic>
      <p:sp>
        <p:nvSpPr>
          <p:cNvPr id="9" name="Прямоугольник 6"/>
          <p:cNvSpPr/>
          <p:nvPr/>
        </p:nvSpPr>
        <p:spPr>
          <a:xfrm>
            <a:off x="661139" y="4905701"/>
            <a:ext cx="3529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10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SunCool Blue 50/25 Pro-T, SunCool Silver 50/27 Pro</a:t>
            </a:r>
            <a:r>
              <a:rPr lang="ru-RU" sz="10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-</a:t>
            </a:r>
            <a:r>
              <a:rPr lang="en-GB" sz="10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T </a:t>
            </a:r>
            <a:r>
              <a:rPr lang="ru-RU" sz="10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Душанбе, Узбекистан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99" y="2570290"/>
            <a:ext cx="3500751" cy="27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4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7722" y="5124349"/>
            <a:ext cx="59878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ts val="2000"/>
              </a:lnSpc>
              <a:buClr>
                <a:srgbClr val="1F497D"/>
              </a:buClr>
              <a:tabLst>
                <a:tab pos="1440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Юлия </a:t>
            </a:r>
            <a:r>
              <a:rPr lang="ru-RU" sz="1600" b="1" dirty="0" err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Латун</a:t>
            </a:r>
            <a:endParaRPr lang="en-GB" sz="16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marL="0" lvl="1" algn="just">
              <a:lnSpc>
                <a:spcPts val="700"/>
              </a:lnSpc>
              <a:buClr>
                <a:srgbClr val="1F497D"/>
              </a:buClr>
              <a:tabLst>
                <a:tab pos="144000" algn="l"/>
              </a:tabLst>
              <a:defRPr/>
            </a:pPr>
            <a:endParaRPr lang="en-GB" sz="16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marL="0" lvl="1" algn="just">
              <a:buClr>
                <a:srgbClr val="1F497D"/>
              </a:buClr>
              <a:tabLst>
                <a:tab pos="144000" algn="l"/>
              </a:tabLst>
              <a:defRPr/>
            </a:pPr>
            <a:r>
              <a:rPr lang="ru-RU" sz="14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Руководитель департамента архитектурных проектов</a:t>
            </a:r>
            <a:endParaRPr lang="en-US" sz="1400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marL="0" lvl="1" algn="just">
              <a:buClr>
                <a:srgbClr val="1F497D"/>
              </a:buClr>
              <a:tabLst>
                <a:tab pos="144000" algn="l"/>
              </a:tabLst>
              <a:defRPr/>
            </a:pPr>
            <a:r>
              <a:rPr lang="en-US" sz="14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Mobile: +7 </a:t>
            </a:r>
            <a:r>
              <a:rPr lang="mr-IN" sz="14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 906 097 04 17</a:t>
            </a:r>
            <a:endParaRPr lang="en-US" sz="1400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marL="0" lvl="1" algn="just">
              <a:buClr>
                <a:srgbClr val="1F497D"/>
              </a:buClr>
              <a:tabLst>
                <a:tab pos="144000" algn="l"/>
              </a:tabLst>
              <a:defRPr/>
            </a:pPr>
            <a:r>
              <a:rPr lang="en-US" sz="14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E-mail: </a:t>
            </a:r>
            <a:r>
              <a:rPr lang="en-US" sz="1400" dirty="0" err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latun.j@lifeglass.ru</a:t>
            </a:r>
            <a:endParaRPr lang="en-GB" sz="1600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49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369468" y="1484784"/>
            <a:ext cx="4405064" cy="4382916"/>
            <a:chOff x="2255168" y="1484784"/>
            <a:chExt cx="4405064" cy="438291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168" y="1484784"/>
              <a:ext cx="828387" cy="438291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121" y="1559324"/>
              <a:ext cx="876111" cy="423383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14271" y="1409647"/>
            <a:ext cx="1889813" cy="5827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2000"/>
              </a:lnSpc>
              <a:buClr>
                <a:srgbClr val="1F497D"/>
              </a:buClr>
              <a:tabLst>
                <a:tab pos="144000" algn="l"/>
              </a:tabLst>
              <a:defRPr/>
            </a:pP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  <a:t>Стратегические</a:t>
            </a:r>
            <a:b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</a:b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  <a:t>акционеры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6297" y="4114358"/>
            <a:ext cx="1471072" cy="58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2000"/>
              </a:lnSpc>
              <a:buClr>
                <a:srgbClr val="1F497D"/>
              </a:buClr>
              <a:tabLst>
                <a:tab pos="144000" algn="l"/>
              </a:tabLst>
            </a:pP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  <a:t>Финансовые</a:t>
            </a:r>
            <a:b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</a:b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  <a:t>инвесторы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7685" y="2213202"/>
            <a:ext cx="2541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Ubuntu" charset="0"/>
                <a:ea typeface="Ubuntu" charset="0"/>
                <a:cs typeface="Ubuntu" charset="0"/>
              </a:rPr>
              <a:t>10 </a:t>
            </a: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заводов</a:t>
            </a:r>
            <a:endParaRPr lang="en-US" sz="1200" dirty="0">
              <a:latin typeface="Ubuntu" charset="0"/>
              <a:ea typeface="Ubuntu" charset="0"/>
              <a:cs typeface="Ubuntu" charset="0"/>
            </a:endParaRPr>
          </a:p>
          <a:p>
            <a:r>
              <a:rPr lang="en-US" sz="1200" dirty="0">
                <a:latin typeface="Ubuntu" charset="0"/>
                <a:ea typeface="Ubuntu" charset="0"/>
                <a:cs typeface="Ubuntu" charset="0"/>
              </a:rPr>
              <a:t>5 </a:t>
            </a: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млн м</a:t>
            </a:r>
            <a:r>
              <a:rPr lang="ru-RU" sz="1200" baseline="30000" dirty="0">
                <a:latin typeface="Ubuntu" charset="0"/>
                <a:ea typeface="Ubuntu" charset="0"/>
                <a:cs typeface="Ubuntu" charset="0"/>
              </a:rPr>
              <a:t>2</a:t>
            </a:r>
            <a:r>
              <a:rPr lang="en-US" sz="1200" dirty="0"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/>
            </a:r>
            <a:br>
              <a:rPr lang="ru-RU" sz="1200" dirty="0">
                <a:latin typeface="Ubuntu" charset="0"/>
                <a:ea typeface="Ubuntu" charset="0"/>
                <a:cs typeface="Ubuntu" charset="0"/>
              </a:rPr>
            </a:b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стеклопакетов в год</a:t>
            </a:r>
            <a:endParaRPr lang="en-US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37685" y="3953187"/>
            <a:ext cx="2658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Ubuntu" charset="0"/>
                <a:ea typeface="Ubuntu" charset="0"/>
                <a:cs typeface="Ubuntu" charset="0"/>
              </a:rPr>
              <a:t>85</a:t>
            </a: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0 т стекла в день</a:t>
            </a:r>
            <a:endParaRPr lang="en-US" sz="1200" dirty="0">
              <a:latin typeface="Ubuntu" charset="0"/>
              <a:ea typeface="Ubuntu" charset="0"/>
              <a:cs typeface="Ubuntu" charset="0"/>
            </a:endParaRPr>
          </a:p>
          <a:p>
            <a:r>
              <a:rPr lang="en-US" sz="1200" dirty="0">
                <a:latin typeface="Ubuntu" charset="0"/>
                <a:ea typeface="Ubuntu" charset="0"/>
                <a:cs typeface="Ubuntu" charset="0"/>
              </a:rPr>
              <a:t>10 </a:t>
            </a: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млн м</a:t>
            </a:r>
            <a:r>
              <a:rPr lang="ru-RU" sz="1200" baseline="30000" dirty="0">
                <a:latin typeface="Ubuntu" charset="0"/>
                <a:ea typeface="Ubuntu" charset="0"/>
                <a:cs typeface="Ubuntu" charset="0"/>
              </a:rPr>
              <a:t>2</a:t>
            </a: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 стекла </a:t>
            </a:r>
            <a:br>
              <a:rPr lang="ru-RU" sz="1200" dirty="0">
                <a:latin typeface="Ubuntu" charset="0"/>
                <a:ea typeface="Ubuntu" charset="0"/>
                <a:cs typeface="Ubuntu" charset="0"/>
              </a:rPr>
            </a:b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с покрытием</a:t>
            </a:r>
            <a:endParaRPr lang="en-US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37685" y="5808400"/>
            <a:ext cx="2595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Подразделение продаж</a:t>
            </a:r>
            <a:br>
              <a:rPr lang="ru-RU" sz="1200" dirty="0">
                <a:latin typeface="Ubuntu" charset="0"/>
                <a:ea typeface="Ubuntu" charset="0"/>
                <a:cs typeface="Ubuntu" charset="0"/>
              </a:rPr>
            </a:br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архитектурного стекла </a:t>
            </a:r>
          </a:p>
          <a:p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на внутреннем и мировых </a:t>
            </a:r>
          </a:p>
          <a:p>
            <a:r>
              <a:rPr lang="ru-RU" sz="1200" dirty="0">
                <a:latin typeface="Ubuntu" charset="0"/>
                <a:ea typeface="Ubuntu" charset="0"/>
                <a:cs typeface="Ubuntu" charset="0"/>
              </a:rPr>
              <a:t>рынках</a:t>
            </a:r>
            <a:endParaRPr lang="en-US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11" name="Прямоугольник 4"/>
          <p:cNvSpPr/>
          <p:nvPr/>
        </p:nvSpPr>
        <p:spPr>
          <a:xfrm>
            <a:off x="6937685" y="833427"/>
            <a:ext cx="1277914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2000"/>
              </a:lnSpc>
              <a:buClr>
                <a:srgbClr val="1F497D"/>
              </a:buClr>
              <a:tabLst>
                <a:tab pos="144000" algn="l"/>
              </a:tabLst>
            </a:pPr>
            <a:r>
              <a:rPr lang="en-GB" sz="1600" b="1" i="1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  <a:t>Operating </a:t>
            </a:r>
          </a:p>
          <a:p>
            <a:pPr marL="0" lvl="1">
              <a:lnSpc>
                <a:spcPts val="2000"/>
              </a:lnSpc>
              <a:buClr>
                <a:srgbClr val="1F497D"/>
              </a:buClr>
              <a:tabLst>
                <a:tab pos="144000" algn="l"/>
              </a:tabLst>
            </a:pPr>
            <a:r>
              <a:rPr lang="en-GB" sz="1600" b="1" i="1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  <a:t>Companies </a:t>
            </a:r>
            <a:endParaRPr lang="en-GB" sz="1600" b="1" i="1" dirty="0">
              <a:solidFill>
                <a:schemeClr val="tx1">
                  <a:lumMod val="95000"/>
                  <a:lumOff val="5000"/>
                </a:schemeClr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417" y="97562"/>
            <a:ext cx="1749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Структура </a:t>
            </a:r>
            <a:r>
              <a:rPr lang="en-US" sz="1400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SP Glass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3339600"/>
            <a:ext cx="2160240" cy="6747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1" y="5527191"/>
            <a:ext cx="1080709" cy="3363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7" y="2350838"/>
            <a:ext cx="746083" cy="4083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6" y="2936625"/>
            <a:ext cx="1073743" cy="3733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1" y="5051777"/>
            <a:ext cx="1758537" cy="2922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80" y="3527355"/>
            <a:ext cx="1568865" cy="3009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86" y="1759515"/>
            <a:ext cx="1230578" cy="2941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86" y="5338832"/>
            <a:ext cx="1435934" cy="3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417" y="97562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Pilkington</a:t>
            </a:r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 в мире</a:t>
            </a:r>
            <a:endParaRPr lang="ru-RU" sz="1400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56" y="4304503"/>
            <a:ext cx="5200116" cy="188255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9501" y="1984214"/>
            <a:ext cx="6084999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endParaRPr lang="en-US" sz="1400" b="1" dirty="0">
              <a:solidFill>
                <a:srgbClr val="000000"/>
              </a:solidFill>
              <a:latin typeface="Ubuntu" charset="0"/>
              <a:ea typeface="Ubuntu" charset="0"/>
              <a:cs typeface="Ubuntu" charset="0"/>
            </a:endParaRPr>
          </a:p>
          <a:p>
            <a:pPr marL="101850" indent="-285750" algn="just">
              <a:lnSpc>
                <a:spcPts val="2000"/>
              </a:lnSpc>
              <a:buClr>
                <a:srgbClr val="017EC8"/>
              </a:buClr>
              <a:buFont typeface="Arial" charset="0"/>
              <a:buChar char="•"/>
              <a:defRPr/>
            </a:pPr>
            <a:r>
              <a:rPr lang="ru-RU" sz="14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Основана в 1826 году в Великобритании</a:t>
            </a:r>
          </a:p>
          <a:p>
            <a:pPr marL="101850" indent="-285750" algn="just">
              <a:lnSpc>
                <a:spcPts val="2000"/>
              </a:lnSpc>
              <a:buClr>
                <a:srgbClr val="017EC8"/>
              </a:buClr>
              <a:buFont typeface="Arial" charset="0"/>
              <a:buChar char="•"/>
              <a:defRPr/>
            </a:pPr>
            <a:r>
              <a:rPr lang="ru-RU" sz="14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4 000 собственных патентов</a:t>
            </a:r>
          </a:p>
          <a:p>
            <a:pPr marL="101850" indent="-285750" algn="just">
              <a:lnSpc>
                <a:spcPts val="2000"/>
              </a:lnSpc>
              <a:buClr>
                <a:srgbClr val="017EC8"/>
              </a:buClr>
              <a:buFont typeface="Arial" charset="0"/>
              <a:buChar char="•"/>
              <a:defRPr/>
            </a:pPr>
            <a:r>
              <a:rPr lang="ru-RU" sz="14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Изобретатель процесса изготовления листового стекла (1952 год) </a:t>
            </a:r>
            <a:r>
              <a:rPr lang="en-US" sz="14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 </a:t>
            </a:r>
            <a:endParaRPr lang="ru-RU" sz="1400" dirty="0">
              <a:solidFill>
                <a:srgbClr val="000000"/>
              </a:solidFill>
              <a:latin typeface="Ubuntu" charset="0"/>
              <a:ea typeface="Ubuntu" charset="0"/>
              <a:cs typeface="Ubuntu" charset="0"/>
            </a:endParaRPr>
          </a:p>
          <a:p>
            <a:pPr marL="101850" indent="-285750" algn="just">
              <a:lnSpc>
                <a:spcPts val="2000"/>
              </a:lnSpc>
              <a:buClr>
                <a:srgbClr val="017EC8"/>
              </a:buClr>
              <a:buFont typeface="Arial" charset="0"/>
              <a:buChar char="•"/>
              <a:defRPr/>
            </a:pPr>
            <a:r>
              <a:rPr lang="ru-RU" sz="14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Производственные комплексы в 30 странах мира</a:t>
            </a:r>
          </a:p>
          <a:p>
            <a:pPr marL="101850" indent="-285750" algn="just">
              <a:lnSpc>
                <a:spcPts val="2000"/>
              </a:lnSpc>
              <a:buClr>
                <a:srgbClr val="017EC8"/>
              </a:buClr>
              <a:buFont typeface="Arial" charset="0"/>
              <a:buChar char="•"/>
              <a:defRPr/>
            </a:pPr>
            <a:r>
              <a:rPr lang="ru-RU" sz="14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28 000 высококвалифицированных сотрудников по всему миру</a:t>
            </a:r>
          </a:p>
          <a:p>
            <a:pPr marL="101850" indent="-285750" algn="just">
              <a:lnSpc>
                <a:spcPts val="2000"/>
              </a:lnSpc>
              <a:buClr>
                <a:srgbClr val="017EC8"/>
              </a:buClr>
              <a:buFont typeface="Arial" charset="0"/>
              <a:buChar char="•"/>
              <a:defRPr/>
            </a:pPr>
            <a:r>
              <a:rPr lang="ru-RU" sz="14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Годовой объем продаж стекла – 4,7 млрд евро</a:t>
            </a:r>
            <a:endParaRPr lang="en-US" sz="1400" dirty="0">
              <a:solidFill>
                <a:srgbClr val="000000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02" y="434880"/>
            <a:ext cx="4806224" cy="213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9300" y="333772"/>
            <a:ext cx="3241593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Аэропорт Платов, Ростов-на-Дону</a:t>
            </a:r>
            <a:endParaRPr lang="en-US" sz="14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endParaRPr lang="ru-RU" sz="900" b="1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 lvl="0">
              <a:lnSpc>
                <a:spcPct val="70000"/>
              </a:lnSpc>
            </a:pPr>
            <a:r>
              <a:rPr lang="ru-RU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Стекло </a:t>
            </a:r>
            <a:r>
              <a:rPr lang="en-GB" sz="9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PILKINGTON SUNCOOL 70/35 Pro T </a:t>
            </a:r>
            <a:endParaRPr lang="en-GB" sz="90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  <a:p>
            <a:pPr>
              <a:lnSpc>
                <a:spcPct val="70000"/>
              </a:lnSpc>
            </a:pPr>
            <a:endParaRPr lang="ru-RU" sz="1400" b="1" dirty="0">
              <a:solidFill>
                <a:schemeClr val="bg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353784"/>
            <a:ext cx="361544" cy="3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3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68" y="3296419"/>
            <a:ext cx="1008112" cy="1008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369" y="3296419"/>
            <a:ext cx="1008112" cy="1008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44" y="3296419"/>
            <a:ext cx="1008112" cy="1008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417" y="97562"/>
            <a:ext cx="2008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</a:t>
            </a:r>
          </a:p>
        </p:txBody>
      </p:sp>
      <p:sp>
        <p:nvSpPr>
          <p:cNvPr id="8" name="Shape 416"/>
          <p:cNvSpPr/>
          <p:nvPr/>
        </p:nvSpPr>
        <p:spPr>
          <a:xfrm>
            <a:off x="1835696" y="1904444"/>
            <a:ext cx="547260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4000">
                <a:latin typeface="Lato Light Regular"/>
                <a:ea typeface="Lato Light Regular"/>
                <a:cs typeface="Lato Light Regular"/>
                <a:sym typeface="Lato Light Regular"/>
              </a:defRPr>
            </a:pPr>
            <a:r>
              <a:rPr lang="ru-RU" sz="2800" b="1">
                <a:solidFill>
                  <a:schemeClr val="tx1">
                    <a:lumMod val="95000"/>
                    <a:lumOff val="5000"/>
                  </a:schemeClr>
                </a:solidFill>
                <a:latin typeface="Ubuntu" charset="0"/>
                <a:ea typeface="Ubuntu" charset="0"/>
                <a:cs typeface="Ubuntu" charset="0"/>
              </a:rPr>
              <a:t>КРИТЕРИИ ВЫБОРА СТЕКЛА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0097" y="4553593"/>
            <a:ext cx="2471254" cy="32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2000"/>
              </a:lnSpc>
              <a:buClr>
                <a:srgbClr val="017EC8"/>
              </a:buClr>
              <a:defRPr/>
            </a:pPr>
            <a:r>
              <a:rPr lang="ru-RU" sz="1400" b="1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Энергоэффективность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62797" y="4553593"/>
            <a:ext cx="2471254" cy="32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2000"/>
              </a:lnSpc>
              <a:buClr>
                <a:srgbClr val="017EC8"/>
              </a:buClr>
              <a:defRPr/>
            </a:pPr>
            <a:r>
              <a:rPr lang="ru-RU" sz="1400" b="1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Безопасность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96472" y="4553593"/>
            <a:ext cx="2471254" cy="32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2000"/>
              </a:lnSpc>
              <a:buClr>
                <a:srgbClr val="017EC8"/>
              </a:buClr>
              <a:defRPr/>
            </a:pPr>
            <a:r>
              <a:rPr lang="ru-RU" sz="1400" b="1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Эстетика</a:t>
            </a:r>
          </a:p>
        </p:txBody>
      </p:sp>
    </p:spTree>
    <p:extLst>
      <p:ext uri="{BB962C8B-B14F-4D97-AF65-F5344CB8AC3E}">
        <p14:creationId xmlns:p14="http://schemas.microsoft.com/office/powerpoint/2010/main" val="539196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16"/>
          <p:cNvSpPr/>
          <p:nvPr/>
        </p:nvSpPr>
        <p:spPr>
          <a:xfrm>
            <a:off x="971600" y="1272354"/>
            <a:ext cx="72008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ctr">
              <a:defRPr sz="4000">
                <a:latin typeface="Lato Light Regular"/>
                <a:ea typeface="Lato Light Regular"/>
                <a:cs typeface="Lato Light Regular"/>
                <a:sym typeface="Lato Light Regular"/>
              </a:defRPr>
            </a:pPr>
            <a:r>
              <a:rPr lang="ru-RU" sz="2800" b="1">
                <a:latin typeface="Ubuntu" charset="0"/>
                <a:ea typeface="Ubuntu" charset="0"/>
                <a:cs typeface="Ubuntu" charset="0"/>
              </a:rPr>
              <a:t>ОСНОВНЫЕ ХАРАКТЕРИСТИКИ СТЕКЛА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93896"/>
              </p:ext>
            </p:extLst>
          </p:nvPr>
        </p:nvGraphicFramePr>
        <p:xfrm>
          <a:off x="1826712" y="2339042"/>
          <a:ext cx="5417551" cy="2906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40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3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9721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67119" marR="67119" marT="33560" marB="33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1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Светопропускание</a:t>
                      </a:r>
                      <a:endParaRPr lang="en-US" sz="1800" b="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LT, </a:t>
                      </a:r>
                      <a:r>
                        <a:rPr lang="ru-RU" sz="1800" dirty="0"/>
                        <a:t>%</a:t>
                      </a:r>
                      <a:endParaRPr lang="en-US" sz="180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1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Светоотражение (зеркальность)</a:t>
                      </a:r>
                      <a:endParaRPr lang="en-US" sz="1800" b="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LR,</a:t>
                      </a:r>
                      <a:r>
                        <a:rPr lang="en-US" sz="1800" baseline="0" dirty="0"/>
                        <a:t> </a:t>
                      </a:r>
                      <a:r>
                        <a:rPr lang="ru-RU" sz="1800" baseline="0" dirty="0"/>
                        <a:t>%</a:t>
                      </a:r>
                      <a:endParaRPr lang="en-US" sz="180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1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Солнечный</a:t>
                      </a:r>
                      <a:r>
                        <a:rPr lang="ru-RU" sz="1800" baseline="0" dirty="0"/>
                        <a:t> фактор </a:t>
                      </a:r>
                      <a:endParaRPr lang="en-US" sz="1800" b="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SF,</a:t>
                      </a:r>
                      <a:r>
                        <a:rPr lang="en-US" sz="1800" baseline="0" dirty="0"/>
                        <a:t> </a:t>
                      </a:r>
                      <a:r>
                        <a:rPr lang="ru-RU" sz="1800" baseline="0" dirty="0"/>
                        <a:t>%</a:t>
                      </a:r>
                      <a:endParaRPr lang="en-US" sz="180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41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Коэффициент</a:t>
                      </a:r>
                      <a:r>
                        <a:rPr lang="ru-RU" sz="1800" baseline="0" dirty="0"/>
                        <a:t> теплопередачи</a:t>
                      </a:r>
                      <a:endParaRPr lang="en-US" sz="1800" b="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Ug</a:t>
                      </a:r>
                      <a:endParaRPr lang="en-US" sz="180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41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Селективность</a:t>
                      </a:r>
                      <a:endParaRPr lang="en-US" sz="1800" b="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41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/>
                        <a:t>Оттенок снаружи</a:t>
                      </a:r>
                      <a:endParaRPr lang="ru-RU" sz="1800" b="0" i="0" baseline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41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Оттенок на</a:t>
                      </a:r>
                      <a:r>
                        <a:rPr lang="ru-RU" sz="1800" baseline="0" dirty="0"/>
                        <a:t> просвет</a:t>
                      </a:r>
                      <a:endParaRPr lang="ru-RU" sz="1800" b="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73748" marR="73748" marT="36875" marB="368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E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3417" y="97562"/>
            <a:ext cx="2008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</a:t>
            </a:r>
          </a:p>
        </p:txBody>
      </p:sp>
    </p:spTree>
    <p:extLst>
      <p:ext uri="{BB962C8B-B14F-4D97-AF65-F5344CB8AC3E}">
        <p14:creationId xmlns:p14="http://schemas.microsoft.com/office/powerpoint/2010/main" val="796448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16"/>
          <p:cNvSpPr/>
          <p:nvPr/>
        </p:nvSpPr>
        <p:spPr>
          <a:xfrm>
            <a:off x="3113370" y="2504909"/>
            <a:ext cx="193964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000">
                <a:latin typeface="Lato Light Regular"/>
                <a:ea typeface="Lato Light Regular"/>
                <a:cs typeface="Lato Light Regular"/>
                <a:sym typeface="Lato Light Regular"/>
              </a:defRPr>
            </a:pPr>
            <a:r>
              <a:rPr lang="ru-RU" sz="1600" b="1">
                <a:latin typeface="Ubuntu" charset="0"/>
                <a:ea typeface="Ubuntu" charset="0"/>
                <a:cs typeface="Ubuntu" charset="0"/>
              </a:rPr>
              <a:t>Стеклопакет </a:t>
            </a:r>
          </a:p>
          <a:p>
            <a:pPr>
              <a:defRPr sz="4000">
                <a:latin typeface="Lato Light Regular"/>
                <a:ea typeface="Lato Light Regular"/>
                <a:cs typeface="Lato Light Regular"/>
                <a:sym typeface="Lato Light Regular"/>
              </a:defRPr>
            </a:pPr>
            <a:r>
              <a:rPr lang="en-US" sz="1600" b="1">
                <a:latin typeface="Ubuntu" charset="0"/>
                <a:ea typeface="Ubuntu" charset="0"/>
                <a:cs typeface="Ubuntu" charset="0"/>
              </a:rPr>
              <a:t>Double </a:t>
            </a:r>
            <a:r>
              <a:rPr lang="en-US" sz="1600" b="1" dirty="0" err="1">
                <a:latin typeface="Ubuntu" charset="0"/>
                <a:ea typeface="Ubuntu" charset="0"/>
                <a:cs typeface="Ubuntu" charset="0"/>
              </a:rPr>
              <a:t>Silver</a:t>
            </a:r>
            <a:r>
              <a:rPr lang="en-US" sz="1600" b="1" baseline="30000" dirty="0" err="1">
                <a:latin typeface="Ubuntu" charset="0"/>
                <a:ea typeface="Ubuntu" charset="0"/>
                <a:cs typeface="Ubuntu" charset="0"/>
              </a:rPr>
              <a:t>TM</a:t>
            </a:r>
            <a:r>
              <a:rPr lang="ru-RU" sz="1600" b="1" dirty="0">
                <a:latin typeface="Ubuntu" charset="0"/>
                <a:ea typeface="Ubuntu" charset="0"/>
                <a:cs typeface="Ubuntu" charset="0"/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113370" y="3282314"/>
            <a:ext cx="260901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Зеркальность</a:t>
            </a:r>
            <a:endParaRPr lang="en-US" sz="1100" dirty="0">
              <a:latin typeface="Ubuntu" charset="0"/>
              <a:ea typeface="Ubuntu" charset="0"/>
              <a:cs typeface="Ubuntu" charset="0"/>
            </a:endParaRPr>
          </a:p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LR = 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16%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113370" y="5426897"/>
            <a:ext cx="260901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Отличная теплозащита </a:t>
            </a:r>
            <a:br>
              <a:rPr lang="ru-RU" sz="1100" dirty="0">
                <a:latin typeface="Ubuntu" charset="0"/>
                <a:ea typeface="Ubuntu" charset="0"/>
                <a:cs typeface="Ubuntu" charset="0"/>
              </a:rPr>
            </a:br>
            <a:r>
              <a:rPr lang="en-US" sz="1100" dirty="0" err="1">
                <a:latin typeface="Ubuntu" charset="0"/>
                <a:ea typeface="Ubuntu" charset="0"/>
                <a:cs typeface="Ubuntu" charset="0"/>
              </a:rPr>
              <a:t>Ug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= </a:t>
            </a:r>
            <a:r>
              <a:rPr lang="uk-UA" sz="1100" dirty="0"/>
              <a:t>1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13370" y="4539125"/>
            <a:ext cx="294754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Высокое светопропускание </a:t>
            </a:r>
          </a:p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LT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=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70%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13370" y="4975491"/>
            <a:ext cx="294754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Хорошая солнцезащита </a:t>
            </a:r>
          </a:p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SF =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37%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13370" y="3714670"/>
            <a:ext cx="260901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000"/>
              </a:lnSpc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Низкие </a:t>
            </a:r>
            <a:r>
              <a:rPr lang="ru-RU" sz="1100" dirty="0" err="1">
                <a:latin typeface="Ubuntu" charset="0"/>
                <a:ea typeface="Ubuntu" charset="0"/>
                <a:cs typeface="Ubuntu" charset="0"/>
              </a:rPr>
              <a:t>теплопотери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13370" y="4100201"/>
            <a:ext cx="26090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Нейтральный оттенок </a:t>
            </a:r>
            <a:endParaRPr lang="en-US" sz="1100" dirty="0">
              <a:latin typeface="Ubuntu" charset="0"/>
              <a:ea typeface="Ubuntu" charset="0"/>
              <a:cs typeface="Ubuntu" charset="0"/>
            </a:endParaRPr>
          </a:p>
          <a:p>
            <a:pPr marL="12700"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на просвет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465041" y="2424009"/>
            <a:ext cx="2933317" cy="3831945"/>
            <a:chOff x="3243752" y="1999162"/>
            <a:chExt cx="3150397" cy="4115528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794" y="1999162"/>
              <a:ext cx="1158846" cy="411552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274" y="4755243"/>
              <a:ext cx="1677875" cy="87378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02" y="3247698"/>
              <a:ext cx="1066767" cy="905948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752" y="2697692"/>
              <a:ext cx="3066280" cy="186013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8" y="4659419"/>
              <a:ext cx="2176414" cy="830895"/>
            </a:xfrm>
            <a:prstGeom prst="rect">
              <a:avLst/>
            </a:prstGeom>
          </p:spPr>
        </p:pic>
      </p:grpSp>
      <p:sp>
        <p:nvSpPr>
          <p:cNvPr id="52" name="Shape 416"/>
          <p:cNvSpPr/>
          <p:nvPr/>
        </p:nvSpPr>
        <p:spPr>
          <a:xfrm>
            <a:off x="773636" y="2504909"/>
            <a:ext cx="172440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000">
                <a:latin typeface="Lato Light Regular"/>
                <a:ea typeface="Lato Light Regular"/>
                <a:cs typeface="Lato Light Regular"/>
                <a:sym typeface="Lato Light Regular"/>
              </a:defRPr>
            </a:pPr>
            <a:r>
              <a:rPr lang="ru-RU" sz="1600" b="1">
                <a:latin typeface="Ubuntu" charset="0"/>
                <a:ea typeface="Ubuntu" charset="0"/>
                <a:cs typeface="Ubuntu" charset="0"/>
              </a:rPr>
              <a:t>Стеклопакет </a:t>
            </a:r>
          </a:p>
          <a:p>
            <a:pPr>
              <a:defRPr sz="4000">
                <a:latin typeface="Lato Light Regular"/>
                <a:ea typeface="Lato Light Regular"/>
                <a:cs typeface="Lato Light Regular"/>
                <a:sym typeface="Lato Light Regular"/>
              </a:defRPr>
            </a:pPr>
            <a:r>
              <a:rPr lang="en-US" sz="1600" b="1">
                <a:latin typeface="Ubuntu" charset="0"/>
                <a:ea typeface="Ubuntu" charset="0"/>
                <a:cs typeface="Ubuntu" charset="0"/>
              </a:rPr>
              <a:t>Single Silver </a:t>
            </a:r>
            <a:r>
              <a:rPr lang="en-US" sz="1600" b="1" baseline="30000">
                <a:latin typeface="Ubuntu" charset="0"/>
                <a:ea typeface="Ubuntu" charset="0"/>
                <a:cs typeface="Ubuntu" charset="0"/>
              </a:rPr>
              <a:t>TM</a:t>
            </a:r>
            <a:r>
              <a:rPr lang="ru-RU" sz="1600" b="1">
                <a:latin typeface="Ubuntu" charset="0"/>
                <a:ea typeface="Ubuntu" charset="0"/>
                <a:cs typeface="Ubuntu" charset="0"/>
              </a:rPr>
              <a:t> </a:t>
            </a:r>
            <a:endParaRPr lang="ru-RU" sz="1600" b="1" dirty="0"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46" y="1186087"/>
            <a:ext cx="765794" cy="765794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2453171" y="1274352"/>
            <a:ext cx="5004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buClr>
                <a:srgbClr val="017EC8"/>
              </a:buClr>
              <a:defRPr/>
            </a:pPr>
            <a:r>
              <a:rPr lang="ru-RU" sz="2800" b="1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ЭНЕРГОЭФФЕКТИВНОСТЬ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3417" y="97562"/>
            <a:ext cx="402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стекло. Энергоэффективность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773636" y="3282314"/>
            <a:ext cx="260901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Зеркальность</a:t>
            </a:r>
            <a:endParaRPr lang="en-US" sz="1100" dirty="0">
              <a:latin typeface="Ubuntu" charset="0"/>
              <a:ea typeface="Ubuntu" charset="0"/>
              <a:cs typeface="Ubuntu" charset="0"/>
            </a:endParaRPr>
          </a:p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LR = </a:t>
            </a:r>
            <a:r>
              <a:rPr lang="ru-RU" sz="1100" dirty="0" smtClean="0">
                <a:latin typeface="Ubuntu" charset="0"/>
                <a:ea typeface="Ubuntu" charset="0"/>
                <a:cs typeface="Ubuntu" charset="0"/>
              </a:rPr>
              <a:t>22 %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73636" y="5426897"/>
            <a:ext cx="260901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 smtClean="0">
                <a:latin typeface="Ubuntu" charset="0"/>
                <a:ea typeface="Ubuntu" charset="0"/>
                <a:cs typeface="Ubuntu" charset="0"/>
              </a:rPr>
              <a:t>Теплозащита 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/>
            </a:r>
            <a:br>
              <a:rPr lang="ru-RU" sz="1100" dirty="0">
                <a:latin typeface="Ubuntu" charset="0"/>
                <a:ea typeface="Ubuntu" charset="0"/>
                <a:cs typeface="Ubuntu" charset="0"/>
              </a:rPr>
            </a:br>
            <a:r>
              <a:rPr lang="en-US" sz="1100" dirty="0" err="1">
                <a:latin typeface="Ubuntu" charset="0"/>
                <a:ea typeface="Ubuntu" charset="0"/>
                <a:cs typeface="Ubuntu" charset="0"/>
              </a:rPr>
              <a:t>Ug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= </a:t>
            </a:r>
            <a:r>
              <a:rPr lang="uk-UA" sz="1100" dirty="0"/>
              <a:t>1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73636" y="4539125"/>
            <a:ext cx="294754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 smtClean="0">
                <a:latin typeface="Ubuntu" charset="0"/>
                <a:ea typeface="Ubuntu" charset="0"/>
                <a:cs typeface="Ubuntu" charset="0"/>
              </a:rPr>
              <a:t>Светопропускание 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LT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=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ru-RU" sz="1100" dirty="0" smtClean="0">
                <a:latin typeface="Ubuntu" charset="0"/>
                <a:ea typeface="Ubuntu" charset="0"/>
                <a:cs typeface="Ubuntu" charset="0"/>
              </a:rPr>
              <a:t>60%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73636" y="4975491"/>
            <a:ext cx="294754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ru-RU" sz="1100" dirty="0" smtClean="0">
                <a:latin typeface="Ubuntu" charset="0"/>
                <a:ea typeface="Ubuntu" charset="0"/>
                <a:cs typeface="Ubuntu" charset="0"/>
              </a:rPr>
              <a:t>Солнцезащита 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  <a:p>
            <a:pPr marL="12700">
              <a:lnSpc>
                <a:spcPts val="1400"/>
              </a:lnSpc>
              <a:buClr>
                <a:srgbClr val="017EC8"/>
              </a:buClr>
              <a:defRPr/>
            </a:pPr>
            <a:r>
              <a:rPr lang="en-US" sz="1100" dirty="0">
                <a:latin typeface="Ubuntu" charset="0"/>
                <a:ea typeface="Ubuntu" charset="0"/>
                <a:cs typeface="Ubuntu" charset="0"/>
              </a:rPr>
              <a:t>SF =</a:t>
            </a: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ru-RU" sz="1100" dirty="0" smtClean="0">
                <a:latin typeface="Ubuntu" charset="0"/>
                <a:ea typeface="Ubuntu" charset="0"/>
                <a:cs typeface="Ubuntu" charset="0"/>
              </a:rPr>
              <a:t>40%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73636" y="3714670"/>
            <a:ext cx="260901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000"/>
              </a:lnSpc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Низкие </a:t>
            </a:r>
            <a:r>
              <a:rPr lang="ru-RU" sz="1100" dirty="0" err="1">
                <a:latin typeface="Ubuntu" charset="0"/>
                <a:ea typeface="Ubuntu" charset="0"/>
                <a:cs typeface="Ubuntu" charset="0"/>
              </a:rPr>
              <a:t>теплопотери</a:t>
            </a:r>
            <a:endParaRPr lang="ru-RU" sz="11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73636" y="4100201"/>
            <a:ext cx="26090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Нейтральный оттенок </a:t>
            </a:r>
            <a:endParaRPr lang="en-US" sz="1100" dirty="0">
              <a:latin typeface="Ubuntu" charset="0"/>
              <a:ea typeface="Ubuntu" charset="0"/>
              <a:cs typeface="Ubuntu" charset="0"/>
            </a:endParaRPr>
          </a:p>
          <a:p>
            <a:pPr marL="12700">
              <a:buClr>
                <a:srgbClr val="017EC8"/>
              </a:buClr>
              <a:defRPr/>
            </a:pPr>
            <a:r>
              <a:rPr lang="ru-RU" sz="1100" dirty="0">
                <a:latin typeface="Ubuntu" charset="0"/>
                <a:ea typeface="Ubuntu" charset="0"/>
                <a:cs typeface="Ubuntu" charset="0"/>
              </a:rPr>
              <a:t>на просвет</a:t>
            </a:r>
          </a:p>
        </p:txBody>
      </p:sp>
    </p:spTree>
    <p:extLst>
      <p:ext uri="{BB962C8B-B14F-4D97-AF65-F5344CB8AC3E}">
        <p14:creationId xmlns:p14="http://schemas.microsoft.com/office/powerpoint/2010/main" val="212522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25" y="2341518"/>
            <a:ext cx="2646676" cy="31472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4" y="2341518"/>
            <a:ext cx="2646676" cy="3147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0351" y="5659383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>
                <a:latin typeface="Ubuntu" panose="020B0504030602030204" pitchFamily="34" charset="0"/>
              </a:rPr>
              <a:t>ЗАКАЛЕННОЕ — </a:t>
            </a:r>
            <a:r>
              <a:rPr lang="ru-RU" sz="1200" dirty="0">
                <a:latin typeface="Ubuntu" panose="020B0504030602030204" pitchFamily="34" charset="0"/>
              </a:rPr>
              <a:t>ТРИПЛЕКС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0351" y="5909499"/>
            <a:ext cx="2964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>
                <a:latin typeface="Ubuntu" panose="020B0504030602030204" pitchFamily="34" charset="0"/>
              </a:rPr>
              <a:t>ЗАКАЛЕННОЕ — СЫРОЕ — </a:t>
            </a:r>
            <a:r>
              <a:rPr lang="ru-RU" sz="1200" dirty="0">
                <a:latin typeface="Ubuntu" panose="020B0504030602030204" pitchFamily="34" charset="0"/>
              </a:rPr>
              <a:t>ТРИПЛЕКС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30351" y="6162125"/>
            <a:ext cx="1726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latin typeface="Ubuntu" panose="020B0504030602030204" pitchFamily="34" charset="0"/>
              </a:rPr>
              <a:t>ТРИПЛЕКС — </a:t>
            </a:r>
            <a:r>
              <a:rPr lang="ru-RU" sz="1200" dirty="0">
                <a:latin typeface="Ubuntu" panose="020B0504030602030204" pitchFamily="34" charset="0"/>
              </a:rPr>
              <a:t>СЫРОЕ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86231" y="5659383"/>
            <a:ext cx="2326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>
                <a:latin typeface="Ubuntu" panose="020B0504030602030204" pitchFamily="34" charset="0"/>
              </a:rPr>
              <a:t>ЗАКАЛЕННОЕ — </a:t>
            </a:r>
            <a:r>
              <a:rPr lang="ru-RU" sz="1200" dirty="0">
                <a:latin typeface="Ubuntu" panose="020B0504030602030204" pitchFamily="34" charset="0"/>
              </a:rPr>
              <a:t>ЗАКАЛЕНОЕ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286231" y="6162125"/>
            <a:ext cx="1726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>
                <a:latin typeface="Ubuntu" panose="020B0504030602030204" pitchFamily="34" charset="0"/>
              </a:rPr>
              <a:t>ТРИПЛЕКС — </a:t>
            </a:r>
            <a:r>
              <a:rPr lang="ru-RU" sz="1200" dirty="0">
                <a:latin typeface="Ubuntu" panose="020B0504030602030204" pitchFamily="34" charset="0"/>
              </a:rPr>
              <a:t>СЫРОЕ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897052" y="3715628"/>
            <a:ext cx="0" cy="7580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286231" y="5909499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>
                <a:latin typeface="Ubuntu" panose="020B0504030602030204" pitchFamily="34" charset="0"/>
              </a:rPr>
              <a:t>ЗАКАЛЕННОЕ — </a:t>
            </a:r>
            <a:r>
              <a:rPr lang="ru-RU" sz="1200" dirty="0">
                <a:latin typeface="Ubuntu" panose="020B0504030602030204" pitchFamily="34" charset="0"/>
              </a:rPr>
              <a:t>ТРИПЛЕКС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948437" y="3696909"/>
            <a:ext cx="66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605588" y="3696909"/>
            <a:ext cx="10869" cy="79487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774606" y="3419905"/>
            <a:ext cx="1219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Ubuntu" panose="020B0504030602030204" pitchFamily="34" charset="0"/>
              </a:rPr>
              <a:t>900 – 1100 мм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3417" y="97562"/>
            <a:ext cx="325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Как выбирали стекло. Безопасность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56157" y="1274352"/>
            <a:ext cx="5004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buClr>
                <a:srgbClr val="017EC8"/>
              </a:buClr>
              <a:defRPr/>
            </a:pPr>
            <a:r>
              <a:rPr lang="ru-RU" sz="2800" b="1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БЕЗОПАСНОСТЬ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40" y="1186087"/>
            <a:ext cx="766800" cy="766800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5882241" y="3696904"/>
            <a:ext cx="101136" cy="93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894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11920</TotalTime>
  <Words>951</Words>
  <Application>Microsoft Office PowerPoint</Application>
  <PresentationFormat>Экран (4:3)</PresentationFormat>
  <Paragraphs>263</Paragraphs>
  <Slides>28</Slides>
  <Notes>23</Notes>
  <HiddenSlides>2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Сулин</dc:creator>
  <cp:lastModifiedBy>gabanova.z</cp:lastModifiedBy>
  <cp:revision>348</cp:revision>
  <dcterms:created xsi:type="dcterms:W3CDTF">2017-09-20T12:50:18Z</dcterms:created>
  <dcterms:modified xsi:type="dcterms:W3CDTF">2018-05-26T16:54:39Z</dcterms:modified>
</cp:coreProperties>
</file>