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37"/>
  </p:notesMasterIdLst>
  <p:sldIdLst>
    <p:sldId id="256" r:id="rId2"/>
    <p:sldId id="275" r:id="rId3"/>
    <p:sldId id="295" r:id="rId4"/>
    <p:sldId id="270" r:id="rId5"/>
    <p:sldId id="271" r:id="rId6"/>
    <p:sldId id="306" r:id="rId7"/>
    <p:sldId id="278" r:id="rId8"/>
    <p:sldId id="272" r:id="rId9"/>
    <p:sldId id="288" r:id="rId10"/>
    <p:sldId id="286" r:id="rId11"/>
    <p:sldId id="287" r:id="rId12"/>
    <p:sldId id="307" r:id="rId13"/>
    <p:sldId id="289" r:id="rId14"/>
    <p:sldId id="290" r:id="rId15"/>
    <p:sldId id="291" r:id="rId16"/>
    <p:sldId id="292" r:id="rId17"/>
    <p:sldId id="312" r:id="rId18"/>
    <p:sldId id="311" r:id="rId19"/>
    <p:sldId id="268" r:id="rId20"/>
    <p:sldId id="280" r:id="rId21"/>
    <p:sldId id="293" r:id="rId22"/>
    <p:sldId id="294" r:id="rId23"/>
    <p:sldId id="296" r:id="rId24"/>
    <p:sldId id="298" r:id="rId25"/>
    <p:sldId id="299" r:id="rId26"/>
    <p:sldId id="300" r:id="rId27"/>
    <p:sldId id="297" r:id="rId28"/>
    <p:sldId id="302" r:id="rId29"/>
    <p:sldId id="301" r:id="rId30"/>
    <p:sldId id="303" r:id="rId31"/>
    <p:sldId id="304" r:id="rId32"/>
    <p:sldId id="310" r:id="rId33"/>
    <p:sldId id="309" r:id="rId34"/>
    <p:sldId id="305" r:id="rId35"/>
    <p:sldId id="27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55" autoAdjust="0"/>
  </p:normalViewPr>
  <p:slideViewPr>
    <p:cSldViewPr>
      <p:cViewPr varScale="1">
        <p:scale>
          <a:sx n="64" d="100"/>
          <a:sy n="64" d="100"/>
        </p:scale>
        <p:origin x="9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719818725275398E-4"/>
          <c:y val="5.8971919390302004E-2"/>
          <c:w val="0.8280166981262953"/>
          <c:h val="0.79738514340320266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noFill/>
              </a:ln>
              <a:effectLst/>
              <a:sp3d/>
            </c:spPr>
          </c:dPt>
          <c:cat>
            <c:strRef>
              <c:f>Лист1!$A$71:$A$80</c:f>
              <c:strCache>
                <c:ptCount val="10"/>
                <c:pt idx="0">
                  <c:v>AGC Flat Glass</c:v>
                </c:pt>
                <c:pt idx="1">
                  <c:v>Pilkington</c:v>
                </c:pt>
                <c:pt idx="2">
                  <c:v>Glas Troesch</c:v>
                </c:pt>
                <c:pt idx="3">
                  <c:v>ПТИИЦ СТ</c:v>
                </c:pt>
                <c:pt idx="4">
                  <c:v>ДВР центр</c:v>
                </c:pt>
                <c:pt idx="5">
                  <c:v>Феникс</c:v>
                </c:pt>
                <c:pt idx="6">
                  <c:v>Пожстройкомплект</c:v>
                </c:pt>
                <c:pt idx="7">
                  <c:v>Ламинированное стекло</c:v>
                </c:pt>
                <c:pt idx="8">
                  <c:v>Schott Technical Glass Solutions</c:v>
                </c:pt>
                <c:pt idx="9">
                  <c:v>Другие российские производители</c:v>
                </c:pt>
              </c:strCache>
            </c:strRef>
          </c:cat>
          <c:val>
            <c:numRef>
              <c:f>Лист1!$D$71:$D$80</c:f>
              <c:numCache>
                <c:formatCode>0%</c:formatCode>
                <c:ptCount val="10"/>
                <c:pt idx="0">
                  <c:v>0.60671327686103249</c:v>
                </c:pt>
                <c:pt idx="1">
                  <c:v>0.10166930657580822</c:v>
                </c:pt>
                <c:pt idx="2">
                  <c:v>9.3241970722388962E-2</c:v>
                </c:pt>
                <c:pt idx="3">
                  <c:v>4.3173909755508853E-2</c:v>
                </c:pt>
                <c:pt idx="4">
                  <c:v>3.6503779610923326E-2</c:v>
                </c:pt>
                <c:pt idx="5">
                  <c:v>2.8488228146162226E-2</c:v>
                </c:pt>
                <c:pt idx="6">
                  <c:v>2.8203345864700604E-2</c:v>
                </c:pt>
                <c:pt idx="7">
                  <c:v>2.0069956728971289E-2</c:v>
                </c:pt>
                <c:pt idx="8">
                  <c:v>1.2580401549345237E-2</c:v>
                </c:pt>
                <c:pt idx="9">
                  <c:v>2.9355824185158984E-2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719818725275398E-4"/>
          <c:y val="5.8971919390302004E-2"/>
          <c:w val="0.8280166981262953"/>
          <c:h val="0.7973851434032026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ru-RU"/>
    </a:p>
  </c:tx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6647619" cy="581904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6647619" cy="581904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E691B-3D1E-4879-9D53-92E20DD3E347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54049-63B6-404E-8558-13082EA6B7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381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94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13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5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86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872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46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06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022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650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53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060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6350" y="973138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85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6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19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068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39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3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94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54049-63B6-404E-8558-13082EA6B7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1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8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6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4287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43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5637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039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26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55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06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0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72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8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7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9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1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CEE45-E9E6-4F86-B201-5C19A4FDB748}" type="datetimeFigureOut">
              <a:rPr lang="ru-RU" smtClean="0"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2A919B-E633-4DC6-96EE-3CC2A7E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0594" y="1628800"/>
            <a:ext cx="5826719" cy="164630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Импортозамещение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проблемы качества продукции Российских производителей"</a:t>
            </a:r>
            <a:endParaRPr lang="ru-RU" sz="32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Доклад Генерального директора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ООО «ДВР ЦЕНТР»</a:t>
            </a:r>
          </a:p>
          <a:p>
            <a:r>
              <a:rPr lang="ru-RU" dirty="0" err="1" smtClean="0"/>
              <a:t>Баралейчука</a:t>
            </a:r>
            <a:r>
              <a:rPr lang="ru-RU" dirty="0" smtClean="0"/>
              <a:t> В.Г.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49" y="188640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Потеря целостности конструкции              4 минуты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9921"/>
            <a:ext cx="7128792" cy="5346595"/>
          </a:xfrm>
        </p:spPr>
      </p:pic>
    </p:spTree>
    <p:extLst>
      <p:ext uri="{BB962C8B-B14F-4D97-AF65-F5344CB8AC3E}">
        <p14:creationId xmlns:p14="http://schemas.microsoft.com/office/powerpoint/2010/main" val="375165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Окончание испытаний</a:t>
            </a:r>
            <a:br>
              <a:rPr lang="ru-RU" dirty="0" smtClean="0"/>
            </a:br>
            <a:r>
              <a:rPr lang="ru-RU" sz="2400" dirty="0" smtClean="0"/>
              <a:t>стекло каленый стеклопакет – только целостность 17 минут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9921"/>
            <a:ext cx="7056784" cy="5292589"/>
          </a:xfrm>
        </p:spPr>
      </p:pic>
    </p:spTree>
    <p:extLst>
      <p:ext uri="{BB962C8B-B14F-4D97-AF65-F5344CB8AC3E}">
        <p14:creationId xmlns:p14="http://schemas.microsoft.com/office/powerpoint/2010/main" val="152742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Противопожарная дверь </a:t>
            </a:r>
            <a:br>
              <a:rPr lang="ru-RU" dirty="0" smtClean="0"/>
            </a:br>
            <a:r>
              <a:rPr lang="ru-RU" sz="2800" dirty="0" smtClean="0"/>
              <a:t>огнестойкость 90 минут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6685"/>
            <a:ext cx="3720555" cy="4960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36685"/>
            <a:ext cx="3744416" cy="49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41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63" y="188640"/>
            <a:ext cx="6347713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Начало испытаний               </a:t>
            </a:r>
            <a:r>
              <a:rPr lang="ru-RU" sz="2400" dirty="0" smtClean="0"/>
              <a:t>заявленные по сертификату </a:t>
            </a:r>
            <a:r>
              <a:rPr lang="en-US" sz="2400" dirty="0" smtClean="0"/>
              <a:t>EIW60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340769"/>
            <a:ext cx="7105631" cy="5329224"/>
          </a:xfrm>
        </p:spPr>
      </p:pic>
    </p:spTree>
    <p:extLst>
      <p:ext uri="{BB962C8B-B14F-4D97-AF65-F5344CB8AC3E}">
        <p14:creationId xmlns:p14="http://schemas.microsoft.com/office/powerpoint/2010/main" val="3845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347713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Потеря целостности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</a:t>
            </a:r>
            <a:r>
              <a:rPr lang="en-US" dirty="0" smtClean="0"/>
              <a:t>11 </a:t>
            </a:r>
            <a:r>
              <a:rPr lang="ru-RU" dirty="0" smtClean="0"/>
              <a:t>минут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7261010" cy="5445758"/>
          </a:xfrm>
        </p:spPr>
      </p:pic>
    </p:spTree>
    <p:extLst>
      <p:ext uri="{BB962C8B-B14F-4D97-AF65-F5344CB8AC3E}">
        <p14:creationId xmlns:p14="http://schemas.microsoft.com/office/powerpoint/2010/main" val="23091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49" y="188640"/>
            <a:ext cx="6347713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Разрушение конструкции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   17 минут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6" y="1268760"/>
            <a:ext cx="7200800" cy="5400600"/>
          </a:xfrm>
        </p:spPr>
      </p:pic>
    </p:spTree>
    <p:extLst>
      <p:ext uri="{BB962C8B-B14F-4D97-AF65-F5344CB8AC3E}">
        <p14:creationId xmlns:p14="http://schemas.microsoft.com/office/powerpoint/2010/main" val="349355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347713" cy="65916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Разрушение конструкции</a:t>
            </a:r>
            <a:br>
              <a:rPr lang="ru-RU" dirty="0"/>
            </a:br>
            <a:r>
              <a:rPr lang="ru-RU" dirty="0"/>
              <a:t>                                 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7645052" cy="5733790"/>
          </a:xfrm>
        </p:spPr>
      </p:pic>
    </p:spTree>
    <p:extLst>
      <p:ext uri="{BB962C8B-B14F-4D97-AF65-F5344CB8AC3E}">
        <p14:creationId xmlns:p14="http://schemas.microsoft.com/office/powerpoint/2010/main" val="10381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90C226"/>
                </a:solidFill>
              </a:rPr>
              <a:t>Наружные </a:t>
            </a:r>
            <a:r>
              <a:rPr lang="ru-RU" dirty="0" smtClean="0">
                <a:solidFill>
                  <a:srgbClr val="90C226"/>
                </a:solidFill>
              </a:rPr>
              <a:t>конструкции</a:t>
            </a:r>
            <a:br>
              <a:rPr lang="ru-RU" dirty="0" smtClean="0">
                <a:solidFill>
                  <a:srgbClr val="90C226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90C226"/>
                </a:solidFill>
              </a:rPr>
              <a:t>Коэффициент сопротивления теплопередаче</a:t>
            </a:r>
            <a:endParaRPr lang="ru-RU" sz="2800" dirty="0"/>
          </a:p>
          <a:p>
            <a:r>
              <a:rPr lang="ru-RU" sz="2800" dirty="0">
                <a:solidFill>
                  <a:srgbClr val="90C226"/>
                </a:solidFill>
              </a:rPr>
              <a:t>Коррозионная </a:t>
            </a:r>
            <a:r>
              <a:rPr lang="ru-RU" sz="2800" dirty="0" smtClean="0">
                <a:solidFill>
                  <a:srgbClr val="90C226"/>
                </a:solidFill>
              </a:rPr>
              <a:t>стойкость</a:t>
            </a:r>
          </a:p>
          <a:p>
            <a:r>
              <a:rPr lang="ru-RU" sz="2800" dirty="0" smtClean="0">
                <a:solidFill>
                  <a:srgbClr val="90C226"/>
                </a:solidFill>
              </a:rPr>
              <a:t>Сопротивление ветровым нагрузкам</a:t>
            </a:r>
          </a:p>
          <a:p>
            <a:r>
              <a:rPr lang="ru-RU" sz="2800" dirty="0" err="1" smtClean="0">
                <a:solidFill>
                  <a:srgbClr val="90C226"/>
                </a:solidFill>
              </a:rPr>
              <a:t>вандалозащищенность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22827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Наружные конструкции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204864"/>
            <a:ext cx="2911077" cy="38814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041789"/>
            <a:ext cx="3033384" cy="40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074" y="476672"/>
            <a:ext cx="6840760" cy="1320800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Сертификация и контроль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соответствия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сертификатам производимой продукции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1266" name="Picture 2" descr="D:\Документы\2012 ура!\фото-видео Canon\испытания стекло 45 мин\IMG_00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5242" y="2420888"/>
            <a:ext cx="5176425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3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российского рынка огнестойкого стекла по производителям в натуральном </a:t>
            </a:r>
            <a:r>
              <a:rPr lang="ru-RU" sz="20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выражении, 2014 г.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6627989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730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6480720" cy="108012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виды противопожарной продукции на российском рынке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Маятниковые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противопожарные двери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Раздвижные противопожарные двери</a:t>
            </a:r>
          </a:p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Противопожарные перегородки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импостов</a:t>
            </a:r>
          </a:p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Огнестойкое остекление шахт лифтов</a:t>
            </a:r>
          </a:p>
          <a:p>
            <a:r>
              <a:rPr lang="ru-RU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Огнестойкие вентиляционные блоки</a:t>
            </a:r>
          </a:p>
          <a:p>
            <a:r>
              <a:rPr lang="ru-RU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Огнестойкие вкладыши в профильные системы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2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347713" cy="1320800"/>
          </a:xfrm>
        </p:spPr>
        <p:txBody>
          <a:bodyPr/>
          <a:lstStyle/>
          <a:p>
            <a:r>
              <a:rPr lang="ru-RU" dirty="0" smtClean="0"/>
              <a:t>Маятниковая противопожарная дверь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78602"/>
            <a:ext cx="3614318" cy="5150959"/>
          </a:xfrm>
        </p:spPr>
      </p:pic>
    </p:spTree>
    <p:extLst>
      <p:ext uri="{BB962C8B-B14F-4D97-AF65-F5344CB8AC3E}">
        <p14:creationId xmlns:p14="http://schemas.microsoft.com/office/powerpoint/2010/main" val="82222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347713" cy="1320800"/>
          </a:xfrm>
        </p:spPr>
        <p:txBody>
          <a:bodyPr/>
          <a:lstStyle/>
          <a:p>
            <a:r>
              <a:rPr lang="ru-RU" dirty="0" smtClean="0"/>
              <a:t>Противопожарная перегородка без импостов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01669"/>
            <a:ext cx="2884284" cy="5144939"/>
          </a:xfrm>
        </p:spPr>
      </p:pic>
    </p:spTree>
    <p:extLst>
      <p:ext uri="{BB962C8B-B14F-4D97-AF65-F5344CB8AC3E}">
        <p14:creationId xmlns:p14="http://schemas.microsoft.com/office/powerpoint/2010/main" val="8705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Окна горизонтального исполнения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15815"/>
            <a:ext cx="6348413" cy="3570982"/>
          </a:xfrm>
        </p:spPr>
      </p:pic>
    </p:spTree>
    <p:extLst>
      <p:ext uri="{BB962C8B-B14F-4D97-AF65-F5344CB8AC3E}">
        <p14:creationId xmlns:p14="http://schemas.microsoft.com/office/powerpoint/2010/main" val="12801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Сдвижные </a:t>
            </a:r>
            <a:r>
              <a:rPr lang="ru-RU" dirty="0"/>
              <a:t>с</a:t>
            </a:r>
            <a:r>
              <a:rPr lang="ru-RU" dirty="0" smtClean="0"/>
              <a:t>амозакрывающиеся окна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2160588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40992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Окна </a:t>
            </a:r>
            <a:r>
              <a:rPr lang="ru-RU" sz="3200" dirty="0" smtClean="0"/>
              <a:t>– </a:t>
            </a:r>
            <a:r>
              <a:rPr lang="ru-RU" sz="3200" dirty="0" err="1" smtClean="0"/>
              <a:t>противодымные</a:t>
            </a:r>
            <a:r>
              <a:rPr lang="ru-RU" sz="3200" dirty="0" smtClean="0"/>
              <a:t> экраны. </a:t>
            </a:r>
            <a:r>
              <a:rPr lang="ru-RU" sz="3200" i="1" dirty="0" smtClean="0"/>
              <a:t>Метрополитен</a:t>
            </a:r>
            <a:endParaRPr lang="ru-RU" sz="32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74" y="2160588"/>
            <a:ext cx="5189665" cy="3881437"/>
          </a:xfrm>
        </p:spPr>
      </p:pic>
    </p:spTree>
    <p:extLst>
      <p:ext uri="{BB962C8B-B14F-4D97-AF65-F5344CB8AC3E}">
        <p14:creationId xmlns:p14="http://schemas.microsoft.com/office/powerpoint/2010/main" val="19778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00" y="116632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Остекленная галерея с глухим огнестойким покрытием. </a:t>
            </a:r>
            <a:r>
              <a:rPr lang="ru-RU" i="1" dirty="0" smtClean="0"/>
              <a:t>Звездный городок.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7552840" cy="4248472"/>
          </a:xfrm>
        </p:spPr>
      </p:pic>
    </p:spTree>
    <p:extLst>
      <p:ext uri="{BB962C8B-B14F-4D97-AF65-F5344CB8AC3E}">
        <p14:creationId xmlns:p14="http://schemas.microsoft.com/office/powerpoint/2010/main" val="40681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российского рынка огнестойкого стекла по производителям в натуральном </a:t>
            </a:r>
            <a:r>
              <a:rPr lang="ru-RU" sz="20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выражении, </a:t>
            </a:r>
            <a:r>
              <a:rPr lang="ru-RU" sz="2000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0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260786"/>
              </p:ext>
            </p:extLst>
          </p:nvPr>
        </p:nvGraphicFramePr>
        <p:xfrm>
          <a:off x="609600" y="2160588"/>
          <a:ext cx="6348413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39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Перинатальный центр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0808"/>
            <a:ext cx="836048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99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92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Специальные свойства противопожарных изделий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Коррозионная стойкость – изготовление из оцинкованной или нержавеющей стали</a:t>
            </a:r>
          </a:p>
          <a:p>
            <a:r>
              <a:rPr lang="ru-RU" dirty="0" smtClean="0"/>
              <a:t>Высокий коэффициент сопротивления воздушному шуму (до 42 дБ)</a:t>
            </a:r>
          </a:p>
          <a:p>
            <a:r>
              <a:rPr lang="ru-RU" dirty="0" smtClean="0"/>
              <a:t>Высокая теплоизолирующая способность - наружные исполнения с тепловыми разрывами по коробке и полотну.</a:t>
            </a:r>
          </a:p>
          <a:p>
            <a:r>
              <a:rPr lang="ru-RU" dirty="0" smtClean="0"/>
              <a:t>Двери и ворота для туннелей с расчетной ветровой нагрузкой более 2000 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Приглашаем к сотрудничеству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3200" dirty="0" smtClean="0"/>
              <a:t>ООО «ДВР центр»</a:t>
            </a:r>
          </a:p>
          <a:p>
            <a:r>
              <a:rPr lang="ru-RU" sz="2800" dirty="0" smtClean="0"/>
              <a:t>Москва, Пролетарский проспект 24</a:t>
            </a:r>
          </a:p>
          <a:p>
            <a:r>
              <a:rPr lang="ru-RU" sz="3200" dirty="0" smtClean="0"/>
              <a:t>(495) 5-103-206, 4-112-911</a:t>
            </a:r>
          </a:p>
          <a:p>
            <a:r>
              <a:rPr lang="en-US" sz="3200" b="1" i="1" dirty="0" smtClean="0"/>
              <a:t>dwrcenter.ru</a:t>
            </a:r>
            <a:endParaRPr lang="ru-RU" sz="3200" b="1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6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515" y="548680"/>
            <a:ext cx="6347713" cy="13208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 структуры рынка противопожарного стекла в России в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Ценообразование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основа принятия решения в выборе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поставщика</a:t>
            </a:r>
          </a:p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Радикальное изменение – российские производители превышают объем импорта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переработчиков в производителей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огнестойкого стекла по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наливной технологии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3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проблемы отечественных производителей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Стабильность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заливного стекла – повышение значения человеческого фактора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исходных компонентов для производства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ритмичность заказов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2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55099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 работы отечественных производителей по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импортозамещению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поддержка старых (имеющихся) отечественных разработок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Перенос европейских разработок в Россию</a:t>
            </a:r>
          </a:p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Инвестиции в инновационные разработки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8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Физические характеристики стекол </a:t>
            </a:r>
            <a:r>
              <a:rPr lang="en-US" dirty="0" smtClean="0"/>
              <a:t>PFG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Светопропускание</a:t>
            </a:r>
          </a:p>
          <a:p>
            <a:r>
              <a:rPr lang="ru-RU" dirty="0" smtClean="0"/>
              <a:t>Морозостойкость</a:t>
            </a:r>
          </a:p>
          <a:p>
            <a:r>
              <a:rPr lang="ru-RU" dirty="0" smtClean="0"/>
              <a:t>Стойкость к УФ излучению</a:t>
            </a:r>
          </a:p>
          <a:p>
            <a:r>
              <a:rPr lang="ru-RU" dirty="0" smtClean="0"/>
              <a:t>Влагостойкость</a:t>
            </a:r>
          </a:p>
          <a:p>
            <a:r>
              <a:rPr lang="ru-RU" dirty="0" smtClean="0"/>
              <a:t>Оптические искажения</a:t>
            </a:r>
          </a:p>
          <a:p>
            <a:r>
              <a:rPr lang="ru-RU" dirty="0" smtClean="0"/>
              <a:t>Прочность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0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Качество работы переработчиков – производителей конструкций</a:t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сертифицированных материалов</a:t>
            </a:r>
          </a:p>
          <a:p>
            <a:pPr lvl="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Удешевление «любой ценой»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Ценовые противоборства – снижение фактической огнестойкости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профильных систем не в огнестойком исполнении</a:t>
            </a:r>
          </a:p>
        </p:txBody>
      </p:sp>
    </p:spTree>
    <p:extLst>
      <p:ext uri="{BB962C8B-B14F-4D97-AF65-F5344CB8AC3E}">
        <p14:creationId xmlns:p14="http://schemas.microsoft.com/office/powerpoint/2010/main" val="11548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415" y="0"/>
            <a:ext cx="6347713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Начало испытаний</a:t>
            </a:r>
            <a:br>
              <a:rPr lang="ru-RU" dirty="0" smtClean="0"/>
            </a:br>
            <a:r>
              <a:rPr lang="ru-RU" sz="2700" dirty="0" smtClean="0"/>
              <a:t>заявленные по сертификату </a:t>
            </a:r>
            <a:r>
              <a:rPr lang="en-US" sz="2700" dirty="0" smtClean="0"/>
              <a:t>EI60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8" y="1295916"/>
            <a:ext cx="6972570" cy="5229428"/>
          </a:xfrm>
        </p:spPr>
      </p:pic>
    </p:spTree>
    <p:extLst>
      <p:ext uri="{BB962C8B-B14F-4D97-AF65-F5344CB8AC3E}">
        <p14:creationId xmlns:p14="http://schemas.microsoft.com/office/powerpoint/2010/main" val="15091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6621</TotalTime>
  <Words>363</Words>
  <Application>Microsoft Office PowerPoint</Application>
  <PresentationFormat>Экран (4:3)</PresentationFormat>
  <Paragraphs>90</Paragraphs>
  <Slides>35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Symbol</vt:lpstr>
      <vt:lpstr>Tahoma</vt:lpstr>
      <vt:lpstr>Times New Roman</vt:lpstr>
      <vt:lpstr>Trebuchet MS</vt:lpstr>
      <vt:lpstr>Wingdings 3</vt:lpstr>
      <vt:lpstr>Грань</vt:lpstr>
      <vt:lpstr>"Импортозамещение и проблемы качества продукции Российских производителей"</vt:lpstr>
      <vt:lpstr>Структура российского рынка огнестойкого стекла по производителям в натуральном выражении, 2014 г.</vt:lpstr>
      <vt:lpstr>Структура российского рынка огнестойкого стекла по производителям в натуральном выражении, 2016 г.</vt:lpstr>
      <vt:lpstr>Изменения структуры рынка противопожарного стекла в России в 2017 году </vt:lpstr>
      <vt:lpstr>Основные проблемы отечественных производителей </vt:lpstr>
      <vt:lpstr>Направления работы отечественных производителей по импортозамещению</vt:lpstr>
      <vt:lpstr>Физические характеристики стекол PFG</vt:lpstr>
      <vt:lpstr>Качество работы переработчиков – производителей конструкций </vt:lpstr>
      <vt:lpstr>Начало испытаний заявленные по сертификату EI60</vt:lpstr>
      <vt:lpstr>Потеря целостности конструкции              4 минуты      </vt:lpstr>
      <vt:lpstr>Окончание испытаний стекло каленый стеклопакет – только целостность 17 минут</vt:lpstr>
      <vt:lpstr>Противопожарная дверь  огнестойкость 90 минут</vt:lpstr>
      <vt:lpstr>Начало испытаний               заявленные по сертификату EIW60</vt:lpstr>
      <vt:lpstr>Потеря целостности                                   11 минут</vt:lpstr>
      <vt:lpstr>Разрушение конструкции                                    17 минут</vt:lpstr>
      <vt:lpstr>Разрушение конструкции                                    </vt:lpstr>
      <vt:lpstr>Наружные конструкции </vt:lpstr>
      <vt:lpstr>Наружные конструкции </vt:lpstr>
      <vt:lpstr>Сертификация и контроль соответствия сертификатам производимой продукции </vt:lpstr>
      <vt:lpstr>Новые виды противопожарной продукции на российском рынке </vt:lpstr>
      <vt:lpstr>Маятниковая противопожарная дверь</vt:lpstr>
      <vt:lpstr>Противопожарная перегородка без импостов</vt:lpstr>
      <vt:lpstr>Презентация PowerPoint</vt:lpstr>
      <vt:lpstr>Окна горизонтального исполнения</vt:lpstr>
      <vt:lpstr>Сдвижные самозакрывающиеся окна</vt:lpstr>
      <vt:lpstr>Окна – противодымные экраны. Метрополитен</vt:lpstr>
      <vt:lpstr>Презентация PowerPoint</vt:lpstr>
      <vt:lpstr>Остекленная галерея с глухим огнестойким покрытием. Звездный городок.</vt:lpstr>
      <vt:lpstr>Презентация PowerPoint</vt:lpstr>
      <vt:lpstr>Презентация PowerPoint</vt:lpstr>
      <vt:lpstr>Презентация PowerPoint</vt:lpstr>
      <vt:lpstr>Перинатальный центр</vt:lpstr>
      <vt:lpstr>Презентация PowerPoint</vt:lpstr>
      <vt:lpstr>Специальные свойства противопожарных изделий</vt:lpstr>
      <vt:lpstr>Приглашаем к сотрудничеству!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ДВР центр</dc:title>
  <dc:creator>Admin</dc:creator>
  <cp:lastModifiedBy>bvg</cp:lastModifiedBy>
  <cp:revision>64</cp:revision>
  <dcterms:created xsi:type="dcterms:W3CDTF">2013-04-24T13:28:06Z</dcterms:created>
  <dcterms:modified xsi:type="dcterms:W3CDTF">2017-10-25T06:48:11Z</dcterms:modified>
</cp:coreProperties>
</file>